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52" r:id="rId1"/>
  </p:sldMasterIdLst>
  <p:notesMasterIdLst>
    <p:notesMasterId r:id="rId23"/>
  </p:notesMasterIdLst>
  <p:sldIdLst>
    <p:sldId id="256" r:id="rId2"/>
    <p:sldId id="374" r:id="rId3"/>
    <p:sldId id="284" r:id="rId4"/>
    <p:sldId id="285" r:id="rId5"/>
    <p:sldId id="286" r:id="rId6"/>
    <p:sldId id="288" r:id="rId7"/>
    <p:sldId id="371" r:id="rId8"/>
    <p:sldId id="287" r:id="rId9"/>
    <p:sldId id="413" r:id="rId10"/>
    <p:sldId id="336" r:id="rId11"/>
    <p:sldId id="259" r:id="rId12"/>
    <p:sldId id="359" r:id="rId13"/>
    <p:sldId id="360" r:id="rId14"/>
    <p:sldId id="364" r:id="rId15"/>
    <p:sldId id="362" r:id="rId16"/>
    <p:sldId id="265" r:id="rId17"/>
    <p:sldId id="274" r:id="rId18"/>
    <p:sldId id="363" r:id="rId19"/>
    <p:sldId id="416" r:id="rId20"/>
    <p:sldId id="268" r:id="rId21"/>
    <p:sldId id="33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394"/>
    <p:restoredTop sz="80286"/>
  </p:normalViewPr>
  <p:slideViewPr>
    <p:cSldViewPr snapToGrid="0">
      <p:cViewPr varScale="1">
        <p:scale>
          <a:sx n="86" d="100"/>
          <a:sy n="86" d="100"/>
        </p:scale>
        <p:origin x="126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10.sv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2.png>
</file>

<file path=ppt/media/image3.svg>
</file>

<file path=ppt/media/image4.tiff>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BB8A52-8AC5-C74C-97FB-632C448F3674}" type="datetimeFigureOut">
              <a:rPr lang="en-US" smtClean="0"/>
              <a:t>4/3/24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66506D-5C9B-294C-B2AE-15ACE8B5B9F7}" type="slidenum">
              <a:rPr lang="en-US" smtClean="0"/>
              <a:t>‹#›</a:t>
            </a:fld>
            <a:endParaRPr lang="en-US"/>
          </a:p>
        </p:txBody>
      </p:sp>
    </p:spTree>
    <p:extLst>
      <p:ext uri="{BB962C8B-B14F-4D97-AF65-F5344CB8AC3E}">
        <p14:creationId xmlns:p14="http://schemas.microsoft.com/office/powerpoint/2010/main" val="1937161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66506D-5C9B-294C-B2AE-15ACE8B5B9F7}" type="slidenum">
              <a:rPr lang="en-US" smtClean="0"/>
              <a:t>1</a:t>
            </a:fld>
            <a:endParaRPr lang="en-US"/>
          </a:p>
        </p:txBody>
      </p:sp>
    </p:spTree>
    <p:extLst>
      <p:ext uri="{BB962C8B-B14F-4D97-AF65-F5344CB8AC3E}">
        <p14:creationId xmlns:p14="http://schemas.microsoft.com/office/powerpoint/2010/main" val="4235915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year, CSC major hit a 30-year record:</a:t>
            </a:r>
          </a:p>
          <a:p>
            <a:endParaRPr lang="en-US" dirty="0"/>
          </a:p>
          <a:p>
            <a:r>
              <a:rPr lang="en-US" sz="1200" b="0" i="0" kern="1200" dirty="0">
                <a:solidFill>
                  <a:schemeClr val="tx1"/>
                </a:solidFill>
                <a:effectLst/>
                <a:latin typeface="+mn-lt"/>
                <a:ea typeface="+mn-ea"/>
                <a:cs typeface="+mn-cs"/>
              </a:rPr>
              <a:t>18&amp;18J: 33M + 3m, graduating this May.</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19&amp;19J: 41M + 1m</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20&amp;20J: 39M + 3m</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21&amp;21J: 1M</a:t>
            </a:r>
          </a:p>
          <a:p>
            <a:endParaRPr lang="en-US" dirty="0"/>
          </a:p>
        </p:txBody>
      </p:sp>
      <p:sp>
        <p:nvSpPr>
          <p:cNvPr id="4" name="Slide Number Placeholder 3"/>
          <p:cNvSpPr>
            <a:spLocks noGrp="1"/>
          </p:cNvSpPr>
          <p:nvPr>
            <p:ph type="sldNum" sz="quarter" idx="10"/>
          </p:nvPr>
        </p:nvSpPr>
        <p:spPr/>
        <p:txBody>
          <a:bodyPr/>
          <a:lstStyle/>
          <a:p>
            <a:fld id="{991D7D51-25E3-014D-9E69-3E09100025C6}" type="slidenum">
              <a:rPr lang="en-US" smtClean="0"/>
              <a:t>4</a:t>
            </a:fld>
            <a:endParaRPr lang="en-US"/>
          </a:p>
        </p:txBody>
      </p:sp>
    </p:spTree>
    <p:extLst>
      <p:ext uri="{BB962C8B-B14F-4D97-AF65-F5344CB8AC3E}">
        <p14:creationId xmlns:p14="http://schemas.microsoft.com/office/powerpoint/2010/main" val="1089740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91D7D51-25E3-014D-9E69-3E09100025C6}" type="slidenum">
              <a:rPr lang="en-US" smtClean="0"/>
              <a:t>5</a:t>
            </a:fld>
            <a:endParaRPr lang="en-US"/>
          </a:p>
        </p:txBody>
      </p:sp>
    </p:spTree>
    <p:extLst>
      <p:ext uri="{BB962C8B-B14F-4D97-AF65-F5344CB8AC3E}">
        <p14:creationId xmlns:p14="http://schemas.microsoft.com/office/powerpoint/2010/main" val="35860313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 log into </a:t>
            </a:r>
            <a:r>
              <a:rPr lang="en-US" dirty="0" err="1"/>
              <a:t>degreeworks</a:t>
            </a:r>
            <a:r>
              <a:rPr lang="en-US" dirty="0"/>
              <a:t>, I can find an individual advisee, and the specific classes they’ve taken, but there’s no clear progress towards the major or graduation unless I scroll and write everything down myself</a:t>
            </a:r>
          </a:p>
          <a:p>
            <a:r>
              <a:rPr lang="en-US" baseline="0" dirty="0"/>
              <a:t>I also can’t see which remaining requirements they could get next semester and which are offered infrequently </a:t>
            </a:r>
          </a:p>
        </p:txBody>
      </p:sp>
      <p:sp>
        <p:nvSpPr>
          <p:cNvPr id="4" name="Slide Number Placeholder 3"/>
          <p:cNvSpPr>
            <a:spLocks noGrp="1"/>
          </p:cNvSpPr>
          <p:nvPr>
            <p:ph type="sldNum" sz="quarter" idx="10"/>
          </p:nvPr>
        </p:nvSpPr>
        <p:spPr/>
        <p:txBody>
          <a:bodyPr/>
          <a:lstStyle/>
          <a:p>
            <a:fld id="{991D7D51-25E3-014D-9E69-3E09100025C6}" type="slidenum">
              <a:rPr lang="en-US" smtClean="0"/>
              <a:t>6</a:t>
            </a:fld>
            <a:endParaRPr lang="en-US"/>
          </a:p>
        </p:txBody>
      </p:sp>
    </p:spTree>
    <p:extLst>
      <p:ext uri="{BB962C8B-B14F-4D97-AF65-F5344CB8AC3E}">
        <p14:creationId xmlns:p14="http://schemas.microsoft.com/office/powerpoint/2010/main" val="3677936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worked really well when I had 10 or so advisees, but now I have 43!</a:t>
            </a:r>
            <a:endParaRPr lang="en-US" baseline="0" dirty="0"/>
          </a:p>
        </p:txBody>
      </p:sp>
      <p:sp>
        <p:nvSpPr>
          <p:cNvPr id="4" name="Slide Number Placeholder 3"/>
          <p:cNvSpPr>
            <a:spLocks noGrp="1"/>
          </p:cNvSpPr>
          <p:nvPr>
            <p:ph type="sldNum" sz="quarter" idx="10"/>
          </p:nvPr>
        </p:nvSpPr>
        <p:spPr/>
        <p:txBody>
          <a:bodyPr/>
          <a:lstStyle/>
          <a:p>
            <a:fld id="{991D7D51-25E3-014D-9E69-3E09100025C6}" type="slidenum">
              <a:rPr lang="en-US" smtClean="0"/>
              <a:t>7</a:t>
            </a:fld>
            <a:endParaRPr lang="en-US"/>
          </a:p>
        </p:txBody>
      </p:sp>
    </p:spTree>
    <p:extLst>
      <p:ext uri="{BB962C8B-B14F-4D97-AF65-F5344CB8AC3E}">
        <p14:creationId xmlns:p14="http://schemas.microsoft.com/office/powerpoint/2010/main" val="30220310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only part the user of your application will see! </a:t>
            </a:r>
          </a:p>
        </p:txBody>
      </p:sp>
      <p:sp>
        <p:nvSpPr>
          <p:cNvPr id="4" name="Slide Number Placeholder 3"/>
          <p:cNvSpPr>
            <a:spLocks noGrp="1"/>
          </p:cNvSpPr>
          <p:nvPr>
            <p:ph type="sldNum" sz="quarter" idx="5"/>
          </p:nvPr>
        </p:nvSpPr>
        <p:spPr/>
        <p:txBody>
          <a:bodyPr/>
          <a:lstStyle/>
          <a:p>
            <a:fld id="{E666506D-5C9B-294C-B2AE-15ACE8B5B9F7}" type="slidenum">
              <a:rPr lang="en-US" smtClean="0"/>
              <a:t>9</a:t>
            </a:fld>
            <a:endParaRPr lang="en-US"/>
          </a:p>
        </p:txBody>
      </p:sp>
    </p:spTree>
    <p:extLst>
      <p:ext uri="{BB962C8B-B14F-4D97-AF65-F5344CB8AC3E}">
        <p14:creationId xmlns:p14="http://schemas.microsoft.com/office/powerpoint/2010/main" val="1190423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1" dirty="0">
                <a:solidFill>
                  <a:schemeClr val="tx1"/>
                </a:solidFill>
              </a:rPr>
              <a:t>All Phases </a:t>
            </a:r>
          </a:p>
          <a:p>
            <a:pPr marL="408194" indent="-408194">
              <a:buFont typeface="Arial"/>
              <a:buChar char="•"/>
            </a:pPr>
            <a:r>
              <a:rPr lang="en-US" sz="1100" dirty="0">
                <a:solidFill>
                  <a:schemeClr val="tx1"/>
                </a:solidFill>
              </a:rPr>
              <a:t>Each phase feeds into the next</a:t>
            </a:r>
          </a:p>
          <a:p>
            <a:pPr marL="408194" indent="-408194">
              <a:buFont typeface="Arial"/>
              <a:buChar char="•"/>
            </a:pPr>
            <a:r>
              <a:rPr lang="en-US" sz="1100" dirty="0">
                <a:solidFill>
                  <a:schemeClr val="tx1"/>
                </a:solidFill>
              </a:rPr>
              <a:t>Iteration is key!</a:t>
            </a:r>
          </a:p>
          <a:p>
            <a:pPr marL="408194" indent="-408194">
              <a:buFont typeface="Arial"/>
              <a:buChar char="•"/>
            </a:pPr>
            <a:r>
              <a:rPr lang="en-US" sz="1100" dirty="0">
                <a:solidFill>
                  <a:schemeClr val="tx1"/>
                </a:solidFill>
              </a:rPr>
              <a:t>Users involved at all phases of the process</a:t>
            </a:r>
          </a:p>
          <a:p>
            <a:endParaRPr lang="en-US" dirty="0"/>
          </a:p>
        </p:txBody>
      </p:sp>
      <p:sp>
        <p:nvSpPr>
          <p:cNvPr id="4" name="Slide Number Placeholder 3"/>
          <p:cNvSpPr>
            <a:spLocks noGrp="1"/>
          </p:cNvSpPr>
          <p:nvPr>
            <p:ph type="sldNum" sz="quarter" idx="10"/>
          </p:nvPr>
        </p:nvSpPr>
        <p:spPr/>
        <p:txBody>
          <a:bodyPr/>
          <a:lstStyle/>
          <a:p>
            <a:fld id="{CC15FC3B-C7BC-2D44-A317-8886A1DA9FE0}" type="slidenum">
              <a:rPr lang="en-US" smtClean="0"/>
              <a:t>11</a:t>
            </a:fld>
            <a:endParaRPr lang="en-US"/>
          </a:p>
        </p:txBody>
      </p:sp>
    </p:spTree>
    <p:extLst>
      <p:ext uri="{BB962C8B-B14F-4D97-AF65-F5344CB8AC3E}">
        <p14:creationId xmlns:p14="http://schemas.microsoft.com/office/powerpoint/2010/main" val="6779300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3D726F-AA01-4A9D-81D1-A09838CFA853}" type="slidenum">
              <a:rPr lang="en-US" smtClean="0"/>
              <a:pPr/>
              <a:t>20</a:t>
            </a:fld>
            <a:endParaRPr lang="en-US"/>
          </a:p>
        </p:txBody>
      </p:sp>
    </p:spTree>
    <p:extLst>
      <p:ext uri="{BB962C8B-B14F-4D97-AF65-F5344CB8AC3E}">
        <p14:creationId xmlns:p14="http://schemas.microsoft.com/office/powerpoint/2010/main" val="21057986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4/3/24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85078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4/3/24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668504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4/3/24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58224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4/3/24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676862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2">
                    <a:lumMod val="7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4/3/24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19148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4/3/24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6835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4/3/24</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509116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4/3/24</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86828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4/3/24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506068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4/3/24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44644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4/3/24</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27679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4/3/24</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62071484"/>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75000"/>
              <a:lumOff val="2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75000"/>
              <a:lumOff val="2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75000"/>
              <a:lumOff val="2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jcrouser.github.io/"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www.usabilitybok.org/glossary/19#term402"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tiff"/><Relationship Id="rId7" Type="http://schemas.openxmlformats.org/officeDocument/2006/relationships/image" Target="../media/image8.sv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10.sv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3.sv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66711-FD41-BF2C-3200-E86657F1099A}"/>
              </a:ext>
            </a:extLst>
          </p:cNvPr>
          <p:cNvSpPr>
            <a:spLocks noGrp="1"/>
          </p:cNvSpPr>
          <p:nvPr>
            <p:ph type="ctrTitle"/>
          </p:nvPr>
        </p:nvSpPr>
        <p:spPr/>
        <p:txBody>
          <a:bodyPr>
            <a:normAutofit/>
          </a:bodyPr>
          <a:lstStyle/>
          <a:p>
            <a:r>
              <a:rPr lang="en-US" dirty="0"/>
              <a:t>Intro to Coding with Python</a:t>
            </a:r>
            <a:r>
              <a:rPr lang="en-US"/>
              <a:t>– Designing</a:t>
            </a:r>
            <a:endParaRPr lang="en-US" dirty="0"/>
          </a:p>
        </p:txBody>
      </p:sp>
      <p:sp>
        <p:nvSpPr>
          <p:cNvPr id="3" name="Subtitle 2">
            <a:extLst>
              <a:ext uri="{FF2B5EF4-FFF2-40B4-BE49-F238E27FC236}">
                <a16:creationId xmlns:a16="http://schemas.microsoft.com/office/drawing/2014/main" id="{D0BE8CA1-49DD-7D0B-3796-B4A0CE9405C0}"/>
              </a:ext>
            </a:extLst>
          </p:cNvPr>
          <p:cNvSpPr>
            <a:spLocks noGrp="1"/>
          </p:cNvSpPr>
          <p:nvPr>
            <p:ph type="subTitle" idx="1"/>
          </p:nvPr>
        </p:nvSpPr>
        <p:spPr/>
        <p:txBody>
          <a:bodyPr/>
          <a:lstStyle/>
          <a:p>
            <a:r>
              <a:rPr lang="en-US" dirty="0"/>
              <a:t>Dr. Ab Mosca (they/them) </a:t>
            </a:r>
          </a:p>
        </p:txBody>
      </p:sp>
      <p:sp>
        <p:nvSpPr>
          <p:cNvPr id="5" name="TextBox 4">
            <a:extLst>
              <a:ext uri="{FF2B5EF4-FFF2-40B4-BE49-F238E27FC236}">
                <a16:creationId xmlns:a16="http://schemas.microsoft.com/office/drawing/2014/main" id="{51C47612-0F01-5A1D-003F-59C048DD3D08}"/>
              </a:ext>
            </a:extLst>
          </p:cNvPr>
          <p:cNvSpPr txBox="1"/>
          <p:nvPr/>
        </p:nvSpPr>
        <p:spPr>
          <a:xfrm>
            <a:off x="2286000" y="6342185"/>
            <a:ext cx="7444410" cy="369332"/>
          </a:xfrm>
          <a:prstGeom prst="rect">
            <a:avLst/>
          </a:prstGeom>
          <a:noFill/>
        </p:spPr>
        <p:txBody>
          <a:bodyPr wrap="none" rtlCol="0">
            <a:spAutoFit/>
          </a:bodyPr>
          <a:lstStyle/>
          <a:p>
            <a:r>
              <a:rPr lang="en-US" dirty="0"/>
              <a:t>Slides based off slides courtesy of Jordan Crouser (</a:t>
            </a:r>
            <a:r>
              <a:rPr lang="en-US" dirty="0">
                <a:hlinkClick r:id="rId3"/>
              </a:rPr>
              <a:t>https://jcrouser.github.io/</a:t>
            </a:r>
            <a:r>
              <a:rPr lang="en-US" dirty="0"/>
              <a:t>) </a:t>
            </a:r>
          </a:p>
        </p:txBody>
      </p:sp>
    </p:spTree>
    <p:extLst>
      <p:ext uri="{BB962C8B-B14F-4D97-AF65-F5344CB8AC3E}">
        <p14:creationId xmlns:p14="http://schemas.microsoft.com/office/powerpoint/2010/main" val="290532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44703-CBFF-6541-9FC3-6C541D2B3DCB}"/>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4367AC7B-60AA-ED4F-90E9-9C023500FE64}"/>
              </a:ext>
            </a:extLst>
          </p:cNvPr>
          <p:cNvSpPr>
            <a:spLocks noGrp="1"/>
          </p:cNvSpPr>
          <p:nvPr>
            <p:ph idx="1"/>
          </p:nvPr>
        </p:nvSpPr>
        <p:spPr/>
        <p:txBody>
          <a:bodyPr anchor="t">
            <a:normAutofit/>
          </a:bodyPr>
          <a:lstStyle/>
          <a:p>
            <a:pPr marL="0" indent="0" algn="ctr">
              <a:buNone/>
            </a:pPr>
            <a:endParaRPr lang="en-US" sz="2800" dirty="0"/>
          </a:p>
          <a:p>
            <a:pPr marL="0" indent="0" algn="ctr">
              <a:buNone/>
            </a:pPr>
            <a:endParaRPr lang="en-US" sz="2800" dirty="0"/>
          </a:p>
          <a:p>
            <a:pPr marL="0" indent="0" algn="ctr">
              <a:buNone/>
            </a:pPr>
            <a:r>
              <a:rPr lang="en-US" sz="2800" dirty="0"/>
              <a:t>Let’s say you wanted to actually implement this;</a:t>
            </a:r>
          </a:p>
          <a:p>
            <a:pPr marL="0" indent="0" algn="ctr">
              <a:buNone/>
            </a:pPr>
            <a:r>
              <a:rPr lang="en-US" sz="2800" b="1" dirty="0"/>
              <a:t>where do you start</a:t>
            </a:r>
            <a:r>
              <a:rPr lang="en-US" sz="2800" dirty="0"/>
              <a:t>?</a:t>
            </a:r>
          </a:p>
        </p:txBody>
      </p:sp>
    </p:spTree>
    <p:extLst>
      <p:ext uri="{BB962C8B-B14F-4D97-AF65-F5344CB8AC3E}">
        <p14:creationId xmlns:p14="http://schemas.microsoft.com/office/powerpoint/2010/main" val="2719731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User-centered design framework</a:t>
            </a:r>
          </a:p>
        </p:txBody>
      </p:sp>
      <p:grpSp>
        <p:nvGrpSpPr>
          <p:cNvPr id="15" name="Group 14"/>
          <p:cNvGrpSpPr/>
          <p:nvPr/>
        </p:nvGrpSpPr>
        <p:grpSpPr>
          <a:xfrm>
            <a:off x="3540384" y="1541509"/>
            <a:ext cx="4169861" cy="4050960"/>
            <a:chOff x="2998532" y="1403940"/>
            <a:chExt cx="6134001" cy="5669280"/>
          </a:xfrm>
        </p:grpSpPr>
        <p:pic>
          <p:nvPicPr>
            <p:cNvPr id="4" name="Picture 3"/>
            <p:cNvPicPr>
              <a:picLocks noChangeAspect="1"/>
            </p:cNvPicPr>
            <p:nvPr/>
          </p:nvPicPr>
          <p:blipFill>
            <a:blip r:embed="rId3"/>
            <a:stretch>
              <a:fillRect/>
            </a:stretch>
          </p:blipFill>
          <p:spPr>
            <a:xfrm>
              <a:off x="2998532" y="1403940"/>
              <a:ext cx="6134001" cy="5669280"/>
            </a:xfrm>
            <a:prstGeom prst="rect">
              <a:avLst/>
            </a:prstGeom>
          </p:spPr>
        </p:pic>
        <p:sp>
          <p:nvSpPr>
            <p:cNvPr id="3" name="Oval 2"/>
            <p:cNvSpPr/>
            <p:nvPr/>
          </p:nvSpPr>
          <p:spPr bwMode="auto">
            <a:xfrm>
              <a:off x="4811436" y="3062030"/>
              <a:ext cx="2308919" cy="2011680"/>
            </a:xfrm>
            <a:prstGeom prst="ellipse">
              <a:avLst/>
            </a:prstGeom>
            <a:solidFill>
              <a:schemeClr val="bg1"/>
            </a:solidFill>
            <a:ln w="12700" cap="flat" cmpd="sng" algn="ctr">
              <a:noFill/>
              <a:prstDash val="solid"/>
              <a:round/>
              <a:headEnd type="none" w="sm" len="sm"/>
              <a:tailEnd type="none" w="sm" len="sm"/>
            </a:ln>
            <a:effectLst/>
          </p:spPr>
          <p:txBody>
            <a:bodyPr vert="horz" wrap="square" lIns="81639" tIns="40819" rIns="81639" bIns="40819" numCol="1" rtlCol="0" anchor="ctr" anchorCtr="0" compatLnSpc="1">
              <a:prstTxWarp prst="textNoShape">
                <a:avLst/>
              </a:prstTxWarp>
            </a:bodyPr>
            <a:lstStyle/>
            <a:p>
              <a:pPr algn="ctr" defTabSz="816347" eaLnBrk="0" fontAlgn="base" hangingPunct="0">
                <a:spcBef>
                  <a:spcPct val="0"/>
                </a:spcBef>
                <a:spcAft>
                  <a:spcPct val="0"/>
                </a:spcAft>
              </a:pPr>
              <a:endParaRPr lang="en-US" sz="1250" b="1" dirty="0">
                <a:latin typeface="Arial" pitchFamily="-110" charset="0"/>
              </a:endParaRPr>
            </a:p>
          </p:txBody>
        </p:sp>
        <p:grpSp>
          <p:nvGrpSpPr>
            <p:cNvPr id="5" name="Group 4"/>
            <p:cNvGrpSpPr/>
            <p:nvPr/>
          </p:nvGrpSpPr>
          <p:grpSpPr>
            <a:xfrm>
              <a:off x="5215648" y="3759856"/>
              <a:ext cx="1699796" cy="1095155"/>
              <a:chOff x="6815595" y="3285615"/>
              <a:chExt cx="1290241" cy="912630"/>
            </a:xfrm>
          </p:grpSpPr>
          <p:pic>
            <p:nvPicPr>
              <p:cNvPr id="6" name="Picture 5"/>
              <p:cNvPicPr>
                <a:picLocks noChangeAspect="1"/>
              </p:cNvPicPr>
              <p:nvPr/>
            </p:nvPicPr>
            <p:blipFill rotWithShape="1">
              <a:blip r:embed="rId4"/>
              <a:srcRect l="26633" t="73537" r="33109" b="7620"/>
              <a:stretch/>
            </p:blipFill>
            <p:spPr>
              <a:xfrm>
                <a:off x="6898360" y="3285615"/>
                <a:ext cx="1124712" cy="612414"/>
              </a:xfrm>
              <a:prstGeom prst="rect">
                <a:avLst/>
              </a:prstGeom>
            </p:spPr>
          </p:pic>
          <p:sp>
            <p:nvSpPr>
              <p:cNvPr id="7" name="TextBox 6"/>
              <p:cNvSpPr txBox="1"/>
              <p:nvPr/>
            </p:nvSpPr>
            <p:spPr>
              <a:xfrm>
                <a:off x="6815595" y="3866223"/>
                <a:ext cx="1290241" cy="332022"/>
              </a:xfrm>
              <a:prstGeom prst="rect">
                <a:avLst/>
              </a:prstGeom>
              <a:noFill/>
            </p:spPr>
            <p:txBody>
              <a:bodyPr wrap="square" rtlCol="0">
                <a:spAutoFit/>
              </a:bodyPr>
              <a:lstStyle/>
              <a:p>
                <a:pPr algn="ctr"/>
                <a:r>
                  <a:rPr lang="en-US" sz="1250" b="1" dirty="0"/>
                  <a:t>Users</a:t>
                </a:r>
              </a:p>
            </p:txBody>
          </p:sp>
        </p:grpSp>
      </p:grpSp>
      <p:sp>
        <p:nvSpPr>
          <p:cNvPr id="10" name="TextBox 9"/>
          <p:cNvSpPr txBox="1"/>
          <p:nvPr/>
        </p:nvSpPr>
        <p:spPr>
          <a:xfrm>
            <a:off x="7710246" y="204952"/>
            <a:ext cx="4169862" cy="6237964"/>
          </a:xfrm>
          <a:prstGeom prst="rect">
            <a:avLst/>
          </a:prstGeom>
          <a:noFill/>
        </p:spPr>
        <p:txBody>
          <a:bodyPr wrap="square" lIns="81634" tIns="40818" rIns="81634" bIns="40818" rtlCol="0">
            <a:spAutoFit/>
          </a:bodyPr>
          <a:lstStyle/>
          <a:p>
            <a:r>
              <a:rPr lang="en-US" sz="2000" b="1" dirty="0">
                <a:solidFill>
                  <a:srgbClr val="003470"/>
                </a:solidFill>
              </a:rPr>
              <a:t>1) Discovery</a:t>
            </a:r>
          </a:p>
          <a:p>
            <a:pPr marL="255109" indent="-255109">
              <a:buFont typeface="Arial"/>
              <a:buChar char="•"/>
            </a:pPr>
            <a:r>
              <a:rPr lang="en-US" sz="2000" dirty="0">
                <a:solidFill>
                  <a:srgbClr val="003470"/>
                </a:solidFill>
              </a:rPr>
              <a:t>Learning about your users </a:t>
            </a:r>
          </a:p>
          <a:p>
            <a:pPr marL="255109" indent="-255109">
              <a:buFont typeface="Arial"/>
              <a:buChar char="•"/>
            </a:pPr>
            <a:r>
              <a:rPr lang="en-US" sz="2000" dirty="0">
                <a:solidFill>
                  <a:srgbClr val="003470"/>
                </a:solidFill>
              </a:rPr>
              <a:t>Modeling your users </a:t>
            </a:r>
          </a:p>
          <a:p>
            <a:pPr marL="255109" indent="-255109">
              <a:buFont typeface="Arial"/>
              <a:buChar char="•"/>
            </a:pPr>
            <a:r>
              <a:rPr lang="en-US" sz="2000" dirty="0">
                <a:solidFill>
                  <a:srgbClr val="003470"/>
                </a:solidFill>
              </a:rPr>
              <a:t>Analyzing your users’ tasks </a:t>
            </a:r>
          </a:p>
          <a:p>
            <a:pPr marL="255109" indent="-255109">
              <a:buFont typeface="Arial"/>
              <a:buChar char="•"/>
            </a:pPr>
            <a:r>
              <a:rPr lang="en-US" sz="2000" dirty="0">
                <a:solidFill>
                  <a:srgbClr val="003470"/>
                </a:solidFill>
              </a:rPr>
              <a:t>Eliciting and defining clear product requirements</a:t>
            </a:r>
          </a:p>
          <a:p>
            <a:pPr marL="255109" indent="-255109">
              <a:buFont typeface="Arial"/>
              <a:buChar char="•"/>
            </a:pPr>
            <a:endParaRPr lang="en-US" sz="2000" dirty="0">
              <a:solidFill>
                <a:srgbClr val="003470"/>
              </a:solidFill>
            </a:endParaRPr>
          </a:p>
          <a:p>
            <a:r>
              <a:rPr lang="en-US" sz="2000" b="1" dirty="0">
                <a:solidFill>
                  <a:srgbClr val="003470"/>
                </a:solidFill>
              </a:rPr>
              <a:t>2)  </a:t>
            </a:r>
            <a:r>
              <a:rPr lang="en-US" sz="2000" b="1" dirty="0" err="1">
                <a:solidFill>
                  <a:srgbClr val="003470"/>
                </a:solidFill>
              </a:rPr>
              <a:t>Concepting</a:t>
            </a:r>
            <a:r>
              <a:rPr lang="en-US" sz="2000" b="1" dirty="0">
                <a:solidFill>
                  <a:srgbClr val="003470"/>
                </a:solidFill>
              </a:rPr>
              <a:t> Phase</a:t>
            </a:r>
          </a:p>
          <a:p>
            <a:pPr marL="255109" indent="-255109">
              <a:buFont typeface="Arial"/>
              <a:buChar char="•"/>
            </a:pPr>
            <a:r>
              <a:rPr lang="en-US" sz="2000" dirty="0">
                <a:solidFill>
                  <a:srgbClr val="003470"/>
                </a:solidFill>
              </a:rPr>
              <a:t>Developing conceptual models</a:t>
            </a:r>
          </a:p>
          <a:p>
            <a:pPr marL="255109" indent="-255109">
              <a:buFont typeface="Arial"/>
              <a:buChar char="•"/>
            </a:pPr>
            <a:r>
              <a:rPr lang="en-US" sz="2000" dirty="0">
                <a:solidFill>
                  <a:srgbClr val="003470"/>
                </a:solidFill>
              </a:rPr>
              <a:t>Solving design problems through ideation </a:t>
            </a:r>
          </a:p>
          <a:p>
            <a:pPr marL="255109" indent="-255109">
              <a:buFont typeface="Arial"/>
              <a:buChar char="•"/>
            </a:pPr>
            <a:r>
              <a:rPr lang="en-US" sz="2000" dirty="0">
                <a:solidFill>
                  <a:srgbClr val="003470"/>
                </a:solidFill>
              </a:rPr>
              <a:t>Detailed design activities</a:t>
            </a:r>
          </a:p>
          <a:p>
            <a:pPr marL="255109" indent="-255109">
              <a:buFont typeface="Arial"/>
              <a:buChar char="•"/>
            </a:pPr>
            <a:endParaRPr lang="en-US" sz="2000" dirty="0">
              <a:solidFill>
                <a:srgbClr val="003470"/>
              </a:solidFill>
            </a:endParaRPr>
          </a:p>
          <a:p>
            <a:r>
              <a:rPr lang="en-US" sz="2000" b="1" dirty="0">
                <a:solidFill>
                  <a:srgbClr val="003470"/>
                </a:solidFill>
              </a:rPr>
              <a:t>3) Prototyping + User Testing</a:t>
            </a:r>
          </a:p>
          <a:p>
            <a:pPr marL="255109" indent="-255109">
              <a:buFont typeface="Arial"/>
              <a:buChar char="•"/>
            </a:pPr>
            <a:r>
              <a:rPr lang="en-US" sz="2000" dirty="0">
                <a:solidFill>
                  <a:srgbClr val="003470"/>
                </a:solidFill>
              </a:rPr>
              <a:t>Delivery of a high-quality product that meets users’ needs and is easy to learn and use </a:t>
            </a:r>
          </a:p>
          <a:p>
            <a:endParaRPr lang="en-US" dirty="0">
              <a:solidFill>
                <a:srgbClr val="003470"/>
              </a:solidFill>
            </a:endParaRPr>
          </a:p>
          <a:p>
            <a:endParaRPr lang="en-US" dirty="0">
              <a:solidFill>
                <a:srgbClr val="003470"/>
              </a:solidFill>
            </a:endParaRPr>
          </a:p>
          <a:p>
            <a:endParaRPr lang="en-US" b="1" dirty="0">
              <a:solidFill>
                <a:srgbClr val="003470"/>
              </a:solidFill>
            </a:endParaRPr>
          </a:p>
        </p:txBody>
      </p:sp>
      <p:sp>
        <p:nvSpPr>
          <p:cNvPr id="13" name="TextBox 12"/>
          <p:cNvSpPr txBox="1"/>
          <p:nvPr/>
        </p:nvSpPr>
        <p:spPr>
          <a:xfrm>
            <a:off x="2300563" y="6507006"/>
            <a:ext cx="7529083" cy="274794"/>
          </a:xfrm>
          <a:prstGeom prst="rect">
            <a:avLst/>
          </a:prstGeom>
          <a:noFill/>
        </p:spPr>
        <p:txBody>
          <a:bodyPr wrap="square" lIns="81634" tIns="40818" rIns="81634" bIns="40818" rtlCol="0">
            <a:spAutoFit/>
          </a:bodyPr>
          <a:lstStyle/>
          <a:p>
            <a:pPr marL="0" lvl="1" algn="ctr"/>
            <a:r>
              <a:rPr lang="en-US" sz="1250" dirty="0"/>
              <a:t>http://</a:t>
            </a:r>
            <a:r>
              <a:rPr lang="en-US" sz="1250" dirty="0" err="1"/>
              <a:t>www.uxmatters.com</a:t>
            </a:r>
            <a:r>
              <a:rPr lang="en-US" sz="1250" dirty="0"/>
              <a:t>/</a:t>
            </a:r>
            <a:r>
              <a:rPr lang="en-US" sz="1250" dirty="0" err="1"/>
              <a:t>mt</a:t>
            </a:r>
            <a:r>
              <a:rPr lang="en-US" sz="1250" dirty="0"/>
              <a:t>/archives/2010/07/design-is-a-process-not-a-</a:t>
            </a:r>
            <a:r>
              <a:rPr lang="en-US" sz="1250" dirty="0" err="1"/>
              <a:t>methodology.php</a:t>
            </a:r>
            <a:endParaRPr lang="en-US" sz="1250" dirty="0"/>
          </a:p>
        </p:txBody>
      </p:sp>
      <p:sp>
        <p:nvSpPr>
          <p:cNvPr id="16" name="Block Arc 15"/>
          <p:cNvSpPr/>
          <p:nvPr/>
        </p:nvSpPr>
        <p:spPr>
          <a:xfrm rot="16840344">
            <a:off x="3538542" y="1481023"/>
            <a:ext cx="4152027" cy="4130837"/>
          </a:xfrm>
          <a:prstGeom prst="blockArc">
            <a:avLst>
              <a:gd name="adj1" fmla="val 6502684"/>
              <a:gd name="adj2" fmla="val 20955343"/>
              <a:gd name="adj3" fmla="val 31062"/>
            </a:avLst>
          </a:prstGeom>
          <a:solidFill>
            <a:schemeClr val="bg1">
              <a:alpha val="77000"/>
            </a:schemeClr>
          </a:solidFill>
          <a:ln>
            <a:noFill/>
          </a:ln>
          <a:effectLst/>
        </p:spPr>
        <p:style>
          <a:lnRef idx="1">
            <a:schemeClr val="accent1"/>
          </a:lnRef>
          <a:fillRef idx="3">
            <a:schemeClr val="accent1"/>
          </a:fillRef>
          <a:effectRef idx="2">
            <a:schemeClr val="accent1"/>
          </a:effectRef>
          <a:fontRef idx="minor">
            <a:schemeClr val="lt1"/>
          </a:fontRef>
        </p:style>
        <p:txBody>
          <a:bodyPr lIns="57147" tIns="28574" rIns="57147" bIns="28574" rtlCol="0" anchor="ctr"/>
          <a:lstStyle/>
          <a:p>
            <a:pPr algn="ctr"/>
            <a:endParaRPr lang="en-US" sz="1125">
              <a:solidFill>
                <a:schemeClr val="tx1"/>
              </a:solidFill>
            </a:endParaRPr>
          </a:p>
        </p:txBody>
      </p:sp>
      <p:sp>
        <p:nvSpPr>
          <p:cNvPr id="17" name="Rectangle 16"/>
          <p:cNvSpPr/>
          <p:nvPr/>
        </p:nvSpPr>
        <p:spPr>
          <a:xfrm>
            <a:off x="7710245" y="2197735"/>
            <a:ext cx="3987770" cy="4050959"/>
          </a:xfrm>
          <a:prstGeom prst="rect">
            <a:avLst/>
          </a:prstGeom>
          <a:solidFill>
            <a:srgbClr val="FFFFFF">
              <a:alpha val="54000"/>
            </a:srgbClr>
          </a:solidFill>
          <a:ln>
            <a:noFill/>
          </a:ln>
          <a:effectLst/>
        </p:spPr>
        <p:style>
          <a:lnRef idx="1">
            <a:schemeClr val="accent1"/>
          </a:lnRef>
          <a:fillRef idx="3">
            <a:schemeClr val="accent1"/>
          </a:fillRef>
          <a:effectRef idx="2">
            <a:schemeClr val="accent1"/>
          </a:effectRef>
          <a:fontRef idx="minor">
            <a:schemeClr val="lt1"/>
          </a:fontRef>
        </p:style>
        <p:txBody>
          <a:bodyPr lIns="57147" tIns="28574" rIns="57147" bIns="28574" rtlCol="0" anchor="ctr"/>
          <a:lstStyle/>
          <a:p>
            <a:pPr algn="ctr"/>
            <a:endParaRPr lang="en-US" sz="1125"/>
          </a:p>
        </p:txBody>
      </p:sp>
    </p:spTree>
    <p:extLst>
      <p:ext uri="{BB962C8B-B14F-4D97-AF65-F5344CB8AC3E}">
        <p14:creationId xmlns:p14="http://schemas.microsoft.com/office/powerpoint/2010/main" val="1672494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Defining your audience</a:t>
            </a:r>
          </a:p>
        </p:txBody>
      </p:sp>
      <p:sp>
        <p:nvSpPr>
          <p:cNvPr id="3" name="Content Placeholder 2"/>
          <p:cNvSpPr>
            <a:spLocks noGrp="1"/>
          </p:cNvSpPr>
          <p:nvPr>
            <p:ph idx="1"/>
          </p:nvPr>
        </p:nvSpPr>
        <p:spPr/>
        <p:txBody>
          <a:bodyPr>
            <a:normAutofit/>
          </a:bodyPr>
          <a:lstStyle/>
          <a:p>
            <a:pPr marL="255109" indent="-255109"/>
            <a:r>
              <a:rPr lang="en-US" sz="2800" dirty="0"/>
              <a:t>Learning about their problem</a:t>
            </a:r>
          </a:p>
          <a:p>
            <a:pPr marL="524503" lvl="1" indent="-255109"/>
            <a:r>
              <a:rPr lang="en-US" sz="2400" dirty="0"/>
              <a:t>Semi-structured interview </a:t>
            </a:r>
          </a:p>
          <a:p>
            <a:pPr marL="255109" indent="-255109"/>
            <a:r>
              <a:rPr lang="en-US" sz="2800" dirty="0"/>
              <a:t>Analyzing their tasks</a:t>
            </a:r>
          </a:p>
          <a:p>
            <a:pPr marL="524503" lvl="1" indent="-255109"/>
            <a:r>
              <a:rPr lang="en-US" sz="2400" dirty="0"/>
              <a:t>Hierarchical task analysis</a:t>
            </a:r>
          </a:p>
          <a:p>
            <a:pPr marL="255109" indent="-255109"/>
            <a:r>
              <a:rPr lang="en-US" sz="2800" dirty="0"/>
              <a:t>Modeling users</a:t>
            </a:r>
          </a:p>
          <a:p>
            <a:pPr marL="524503" lvl="1" indent="-255109"/>
            <a:r>
              <a:rPr lang="en-US" sz="2400" dirty="0"/>
              <a:t>Personas</a:t>
            </a:r>
          </a:p>
          <a:p>
            <a:pPr lvl="1"/>
            <a:endParaRPr lang="en-US" sz="2400" dirty="0"/>
          </a:p>
        </p:txBody>
      </p:sp>
    </p:spTree>
    <p:extLst>
      <p:ext uri="{BB962C8B-B14F-4D97-AF65-F5344CB8AC3E}">
        <p14:creationId xmlns:p14="http://schemas.microsoft.com/office/powerpoint/2010/main" val="3458892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3">
                                            <p:txEl>
                                              <p:pRg st="2" end="2"/>
                                            </p:txEl>
                                          </p:spTgt>
                                        </p:tgtEl>
                                        <p:attrNameLst>
                                          <p:attrName>style.opacity</p:attrName>
                                        </p:attrNameLst>
                                      </p:cBhvr>
                                      <p:to>
                                        <p:strVal val="0.25"/>
                                      </p:to>
                                    </p:set>
                                    <p:animEffect filter="image" prLst="opacity: 0.25">
                                      <p:cBhvr rctx="IE">
                                        <p:cTn id="7" dur="indefinite"/>
                                        <p:tgtEl>
                                          <p:spTgt spid="3">
                                            <p:txEl>
                                              <p:pRg st="2" end="2"/>
                                            </p:txEl>
                                          </p:spTgt>
                                        </p:tgtEl>
                                      </p:cBhvr>
                                    </p:animEffect>
                                  </p:childTnLst>
                                </p:cTn>
                              </p:par>
                              <p:par>
                                <p:cTn id="8" presetID="9" presetClass="emph" presetSubtype="0" nodeType="withEffect">
                                  <p:stCondLst>
                                    <p:cond delay="0"/>
                                  </p:stCondLst>
                                  <p:childTnLst>
                                    <p:set>
                                      <p:cBhvr rctx="PPT">
                                        <p:cTn id="9" dur="indefinite"/>
                                        <p:tgtEl>
                                          <p:spTgt spid="3">
                                            <p:txEl>
                                              <p:pRg st="3" end="3"/>
                                            </p:txEl>
                                          </p:spTgt>
                                        </p:tgtEl>
                                        <p:attrNameLst>
                                          <p:attrName>style.opacity</p:attrName>
                                        </p:attrNameLst>
                                      </p:cBhvr>
                                      <p:to>
                                        <p:strVal val="0.25"/>
                                      </p:to>
                                    </p:set>
                                    <p:animEffect filter="image" prLst="opacity: 0.25">
                                      <p:cBhvr rctx="IE">
                                        <p:cTn id="10" dur="indefinite"/>
                                        <p:tgtEl>
                                          <p:spTgt spid="3">
                                            <p:txEl>
                                              <p:pRg st="3" end="3"/>
                                            </p:txEl>
                                          </p:spTgt>
                                        </p:tgtEl>
                                      </p:cBhvr>
                                    </p:animEffect>
                                  </p:childTnLst>
                                </p:cTn>
                              </p:par>
                              <p:par>
                                <p:cTn id="11" presetID="9" presetClass="emph" presetSubtype="0" nodeType="withEffect">
                                  <p:stCondLst>
                                    <p:cond delay="0"/>
                                  </p:stCondLst>
                                  <p:childTnLst>
                                    <p:set>
                                      <p:cBhvr rctx="PPT">
                                        <p:cTn id="12" dur="indefinite"/>
                                        <p:tgtEl>
                                          <p:spTgt spid="3">
                                            <p:txEl>
                                              <p:pRg st="4" end="4"/>
                                            </p:txEl>
                                          </p:spTgt>
                                        </p:tgtEl>
                                        <p:attrNameLst>
                                          <p:attrName>style.opacity</p:attrName>
                                        </p:attrNameLst>
                                      </p:cBhvr>
                                      <p:to>
                                        <p:strVal val="0.25"/>
                                      </p:to>
                                    </p:set>
                                    <p:animEffect filter="image" prLst="opacity: 0.25">
                                      <p:cBhvr rctx="IE">
                                        <p:cTn id="13" dur="indefinite"/>
                                        <p:tgtEl>
                                          <p:spTgt spid="3">
                                            <p:txEl>
                                              <p:pRg st="4" end="4"/>
                                            </p:txEl>
                                          </p:spTgt>
                                        </p:tgtEl>
                                      </p:cBhvr>
                                    </p:animEffect>
                                  </p:childTnLst>
                                </p:cTn>
                              </p:par>
                              <p:par>
                                <p:cTn id="14" presetID="9" presetClass="emph" presetSubtype="0" nodeType="withEffect">
                                  <p:stCondLst>
                                    <p:cond delay="0"/>
                                  </p:stCondLst>
                                  <p:childTnLst>
                                    <p:set>
                                      <p:cBhvr rctx="PPT">
                                        <p:cTn id="15" dur="indefinite"/>
                                        <p:tgtEl>
                                          <p:spTgt spid="3">
                                            <p:txEl>
                                              <p:pRg st="5" end="5"/>
                                            </p:txEl>
                                          </p:spTgt>
                                        </p:tgtEl>
                                        <p:attrNameLst>
                                          <p:attrName>style.opacity</p:attrName>
                                        </p:attrNameLst>
                                      </p:cBhvr>
                                      <p:to>
                                        <p:strVal val="0.25"/>
                                      </p:to>
                                    </p:set>
                                    <p:animEffect filter="image" prLst="opacity: 0.25">
                                      <p:cBhvr rctx="IE">
                                        <p:cTn id="16" dur="indefinite"/>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Semi-structured interviews</a:t>
            </a:r>
          </a:p>
        </p:txBody>
      </p:sp>
      <p:sp>
        <p:nvSpPr>
          <p:cNvPr id="3" name="Content Placeholder 2"/>
          <p:cNvSpPr>
            <a:spLocks noGrp="1"/>
          </p:cNvSpPr>
          <p:nvPr>
            <p:ph idx="1"/>
          </p:nvPr>
        </p:nvSpPr>
        <p:spPr>
          <a:xfrm>
            <a:off x="3484179" y="864108"/>
            <a:ext cx="8454902" cy="5457864"/>
          </a:xfrm>
        </p:spPr>
        <p:txBody>
          <a:bodyPr>
            <a:noAutofit/>
          </a:bodyPr>
          <a:lstStyle/>
          <a:p>
            <a:r>
              <a:rPr lang="en-US" sz="2400" b="1" dirty="0"/>
              <a:t>Why?</a:t>
            </a:r>
            <a:r>
              <a:rPr lang="en-US" sz="2400" dirty="0"/>
              <a:t> </a:t>
            </a:r>
          </a:p>
          <a:p>
            <a:pPr lvl="1"/>
            <a:r>
              <a:rPr lang="en-US" sz="2000" dirty="0"/>
              <a:t>gather qualitative data about users to understand the problem</a:t>
            </a:r>
          </a:p>
          <a:p>
            <a:pPr lvl="1"/>
            <a:r>
              <a:rPr lang="en-US" sz="2000" dirty="0"/>
              <a:t>can help identify key differences between designer and target user</a:t>
            </a:r>
          </a:p>
          <a:p>
            <a:r>
              <a:rPr lang="en-US" sz="2400" b="1" dirty="0"/>
              <a:t>How?</a:t>
            </a:r>
          </a:p>
          <a:p>
            <a:pPr lvl="1"/>
            <a:r>
              <a:rPr lang="en-US" sz="2000" dirty="0"/>
              <a:t>ask open-ended questions</a:t>
            </a:r>
          </a:p>
          <a:p>
            <a:pPr lvl="1"/>
            <a:r>
              <a:rPr lang="en-US" sz="2000" dirty="0"/>
              <a:t>bring along a “cheat sheet” to </a:t>
            </a:r>
          </a:p>
          <a:p>
            <a:pPr marL="502920" lvl="1" indent="0">
              <a:buNone/>
            </a:pPr>
            <a:r>
              <a:rPr lang="en-US" sz="2000" dirty="0"/>
              <a:t>    ensure that you gather all the </a:t>
            </a:r>
          </a:p>
          <a:p>
            <a:pPr marL="458788" lvl="1" indent="0">
              <a:buNone/>
            </a:pPr>
            <a:r>
              <a:rPr lang="en-US" sz="2000" dirty="0"/>
              <a:t>     information you need</a:t>
            </a:r>
          </a:p>
          <a:p>
            <a:r>
              <a:rPr lang="en-US" sz="2400" b="1" dirty="0"/>
              <a:t>Some tips</a:t>
            </a:r>
            <a:r>
              <a:rPr lang="en-US" sz="2400" dirty="0"/>
              <a:t>:</a:t>
            </a:r>
          </a:p>
          <a:p>
            <a:pPr lvl="1"/>
            <a:r>
              <a:rPr lang="en-US" sz="2000" dirty="0"/>
              <a:t>establish trust at the beginning</a:t>
            </a:r>
          </a:p>
          <a:p>
            <a:pPr lvl="1"/>
            <a:r>
              <a:rPr lang="en-US" sz="2000" dirty="0"/>
              <a:t>participant engagement will vary</a:t>
            </a:r>
          </a:p>
          <a:p>
            <a:pPr lvl="1"/>
            <a:r>
              <a:rPr lang="en-US" sz="2000" dirty="0"/>
              <a:t>be flexible, but make sure you get what you came for</a:t>
            </a:r>
          </a:p>
          <a:p>
            <a:pPr lvl="1"/>
            <a:r>
              <a:rPr lang="en-US" sz="2000" dirty="0"/>
              <a:t>consider recording or note-taking to help with recall</a:t>
            </a:r>
          </a:p>
          <a:p>
            <a:endParaRPr lang="en-US" sz="2400" dirty="0"/>
          </a:p>
          <a:p>
            <a:pPr lvl="2"/>
            <a:endParaRPr lang="en-US" sz="1800" dirty="0"/>
          </a:p>
        </p:txBody>
      </p:sp>
      <p:pic>
        <p:nvPicPr>
          <p:cNvPr id="5" name="Picture 4"/>
          <p:cNvPicPr>
            <a:picLocks noChangeAspect="1"/>
          </p:cNvPicPr>
          <p:nvPr/>
        </p:nvPicPr>
        <p:blipFill>
          <a:blip r:embed="rId2"/>
          <a:stretch>
            <a:fillRect/>
          </a:stretch>
        </p:blipFill>
        <p:spPr>
          <a:xfrm>
            <a:off x="7823447" y="2252853"/>
            <a:ext cx="3698355" cy="2343150"/>
          </a:xfrm>
          <a:prstGeom prst="rect">
            <a:avLst/>
          </a:prstGeom>
          <a:ln>
            <a:solidFill>
              <a:schemeClr val="tx1"/>
            </a:solidFill>
          </a:ln>
        </p:spPr>
      </p:pic>
      <p:sp>
        <p:nvSpPr>
          <p:cNvPr id="6" name="TextBox 5"/>
          <p:cNvSpPr txBox="1"/>
          <p:nvPr/>
        </p:nvSpPr>
        <p:spPr>
          <a:xfrm>
            <a:off x="2738425" y="6535796"/>
            <a:ext cx="6934200" cy="246004"/>
          </a:xfrm>
          <a:prstGeom prst="rect">
            <a:avLst/>
          </a:prstGeom>
          <a:noFill/>
        </p:spPr>
        <p:txBody>
          <a:bodyPr wrap="square" lIns="81634" tIns="40818" rIns="81634" bIns="40818" rtlCol="0">
            <a:spAutoFit/>
          </a:bodyPr>
          <a:lstStyle/>
          <a:p>
            <a:pPr algn="ctr"/>
            <a:r>
              <a:rPr lang="en-US" sz="1063" dirty="0"/>
              <a:t>Wood, L. E. (1997). Semi-structured interviewing for user-centered design. </a:t>
            </a:r>
            <a:r>
              <a:rPr lang="en-US" sz="1063" i="1" dirty="0"/>
              <a:t>interactions</a:t>
            </a:r>
            <a:r>
              <a:rPr lang="en-US" sz="1063" dirty="0"/>
              <a:t>, </a:t>
            </a:r>
            <a:r>
              <a:rPr lang="en-US" sz="1063" i="1" dirty="0"/>
              <a:t>4</a:t>
            </a:r>
            <a:r>
              <a:rPr lang="en-US" sz="1063" dirty="0"/>
              <a:t>(2), 48-61.</a:t>
            </a:r>
            <a:endParaRPr lang="en-US" sz="1063" b="1" dirty="0"/>
          </a:p>
        </p:txBody>
      </p:sp>
    </p:spTree>
    <p:extLst>
      <p:ext uri="{BB962C8B-B14F-4D97-AF65-F5344CB8AC3E}">
        <p14:creationId xmlns:p14="http://schemas.microsoft.com/office/powerpoint/2010/main" val="38995889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Defining your audience</a:t>
            </a:r>
          </a:p>
        </p:txBody>
      </p:sp>
      <p:sp>
        <p:nvSpPr>
          <p:cNvPr id="3" name="Content Placeholder 2"/>
          <p:cNvSpPr>
            <a:spLocks noGrp="1"/>
          </p:cNvSpPr>
          <p:nvPr>
            <p:ph idx="1"/>
          </p:nvPr>
        </p:nvSpPr>
        <p:spPr/>
        <p:txBody>
          <a:bodyPr>
            <a:normAutofit/>
          </a:bodyPr>
          <a:lstStyle/>
          <a:p>
            <a:pPr marL="255109" indent="-255109"/>
            <a:r>
              <a:rPr lang="en-US" sz="2400" dirty="0"/>
              <a:t>Learning about their problem</a:t>
            </a:r>
          </a:p>
          <a:p>
            <a:pPr marL="524503" lvl="1" indent="-255109"/>
            <a:r>
              <a:rPr lang="en-US" sz="2000" dirty="0"/>
              <a:t>Semi-structured interview </a:t>
            </a:r>
          </a:p>
          <a:p>
            <a:pPr marL="255109" indent="-255109"/>
            <a:r>
              <a:rPr lang="en-US" sz="2400" dirty="0"/>
              <a:t>Analyzing their tasks</a:t>
            </a:r>
          </a:p>
          <a:p>
            <a:pPr marL="524503" lvl="1" indent="-255109"/>
            <a:r>
              <a:rPr lang="en-US" sz="2000" dirty="0"/>
              <a:t>Hierarchical task analysis</a:t>
            </a:r>
          </a:p>
          <a:p>
            <a:pPr marL="255109" indent="-255109"/>
            <a:r>
              <a:rPr lang="en-US" sz="2400" dirty="0"/>
              <a:t>Modeling users</a:t>
            </a:r>
          </a:p>
          <a:p>
            <a:pPr marL="524503" lvl="1" indent="-255109"/>
            <a:r>
              <a:rPr lang="en-US" sz="2000" dirty="0"/>
              <a:t>Personas</a:t>
            </a:r>
          </a:p>
          <a:p>
            <a:pPr lvl="1"/>
            <a:endParaRPr lang="en-US" sz="2000" dirty="0"/>
          </a:p>
        </p:txBody>
      </p:sp>
    </p:spTree>
    <p:extLst>
      <p:ext uri="{BB962C8B-B14F-4D97-AF65-F5344CB8AC3E}">
        <p14:creationId xmlns:p14="http://schemas.microsoft.com/office/powerpoint/2010/main" val="253635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rctx="PPT">
                                        <p:cTn id="6" dur="indefinite"/>
                                        <p:tgtEl>
                                          <p:spTgt spid="3">
                                            <p:txEl>
                                              <p:pRg st="4" end="4"/>
                                            </p:txEl>
                                          </p:spTgt>
                                        </p:tgtEl>
                                        <p:attrNameLst>
                                          <p:attrName>style.opacity</p:attrName>
                                        </p:attrNameLst>
                                      </p:cBhvr>
                                      <p:to>
                                        <p:strVal val="0.25"/>
                                      </p:to>
                                    </p:set>
                                    <p:animEffect filter="image" prLst="opacity: 0.25">
                                      <p:cBhvr rctx="IE">
                                        <p:cTn id="7" dur="indefinite"/>
                                        <p:tgtEl>
                                          <p:spTgt spid="3">
                                            <p:txEl>
                                              <p:pRg st="4" end="4"/>
                                            </p:txEl>
                                          </p:spTgt>
                                        </p:tgtEl>
                                      </p:cBhvr>
                                    </p:animEffect>
                                  </p:childTnLst>
                                </p:cTn>
                              </p:par>
                              <p:par>
                                <p:cTn id="8" presetID="9" presetClass="emph" presetSubtype="0" nodeType="withEffect">
                                  <p:stCondLst>
                                    <p:cond delay="0"/>
                                  </p:stCondLst>
                                  <p:childTnLst>
                                    <p:set>
                                      <p:cBhvr rctx="PPT">
                                        <p:cTn id="9" dur="indefinite"/>
                                        <p:tgtEl>
                                          <p:spTgt spid="3">
                                            <p:txEl>
                                              <p:pRg st="5" end="5"/>
                                            </p:txEl>
                                          </p:spTgt>
                                        </p:tgtEl>
                                        <p:attrNameLst>
                                          <p:attrName>style.opacity</p:attrName>
                                        </p:attrNameLst>
                                      </p:cBhvr>
                                      <p:to>
                                        <p:strVal val="0.25"/>
                                      </p:to>
                                    </p:set>
                                    <p:animEffect filter="image" prLst="opacity: 0.25">
                                      <p:cBhvr rctx="IE">
                                        <p:cTn id="10" dur="indefinite"/>
                                        <p:tgtEl>
                                          <p:spTgt spid="3">
                                            <p:txEl>
                                              <p:pRg st="5" end="5"/>
                                            </p:txEl>
                                          </p:spTgt>
                                        </p:tgtEl>
                                      </p:cBhvr>
                                    </p:animEffect>
                                  </p:childTnLst>
                                </p:cTn>
                              </p:par>
                              <p:par>
                                <p:cTn id="11" presetID="9" presetClass="emph" presetSubtype="0" nodeType="withEffect">
                                  <p:stCondLst>
                                    <p:cond delay="0"/>
                                  </p:stCondLst>
                                  <p:childTnLst>
                                    <p:set>
                                      <p:cBhvr>
                                        <p:cTn id="12" dur="indefinite"/>
                                        <p:tgtEl>
                                          <p:spTgt spid="3">
                                            <p:txEl>
                                              <p:pRg st="0" end="0"/>
                                            </p:txEl>
                                          </p:spTgt>
                                        </p:tgtEl>
                                        <p:attrNameLst>
                                          <p:attrName>style.opacity</p:attrName>
                                        </p:attrNameLst>
                                      </p:cBhvr>
                                      <p:to>
                                        <p:strVal val="0.25"/>
                                      </p:to>
                                    </p:set>
                                    <p:animEffect filter="image" prLst="opacity: 0.25">
                                      <p:cBhvr rctx="IE">
                                        <p:cTn id="13" dur="indefinite"/>
                                        <p:tgtEl>
                                          <p:spTgt spid="3">
                                            <p:txEl>
                                              <p:pRg st="0" end="0"/>
                                            </p:txEl>
                                          </p:spTgt>
                                        </p:tgtEl>
                                      </p:cBhvr>
                                    </p:animEffect>
                                  </p:childTnLst>
                                </p:cTn>
                              </p:par>
                              <p:par>
                                <p:cTn id="14" presetID="9" presetClass="emph" presetSubtype="0" nodeType="withEffect">
                                  <p:stCondLst>
                                    <p:cond delay="0"/>
                                  </p:stCondLst>
                                  <p:childTnLst>
                                    <p:set>
                                      <p:cBhvr>
                                        <p:cTn id="15" dur="indefinite"/>
                                        <p:tgtEl>
                                          <p:spTgt spid="3">
                                            <p:txEl>
                                              <p:pRg st="1" end="1"/>
                                            </p:txEl>
                                          </p:spTgt>
                                        </p:tgtEl>
                                        <p:attrNameLst>
                                          <p:attrName>style.opacity</p:attrName>
                                        </p:attrNameLst>
                                      </p:cBhvr>
                                      <p:to>
                                        <p:strVal val="0.25"/>
                                      </p:to>
                                    </p:set>
                                    <p:animEffect filter="image" prLst="opacity: 0.25">
                                      <p:cBhvr rctx="IE">
                                        <p:cTn id="16" dur="indefinite"/>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Hierarchical task analysis</a:t>
            </a:r>
          </a:p>
        </p:txBody>
      </p:sp>
      <p:sp>
        <p:nvSpPr>
          <p:cNvPr id="3" name="Content Placeholder 2"/>
          <p:cNvSpPr>
            <a:spLocks noGrp="1"/>
          </p:cNvSpPr>
          <p:nvPr>
            <p:ph idx="1"/>
          </p:nvPr>
        </p:nvSpPr>
        <p:spPr/>
        <p:txBody>
          <a:bodyPr>
            <a:normAutofit/>
          </a:bodyPr>
          <a:lstStyle/>
          <a:p>
            <a:r>
              <a:rPr lang="en-US" sz="2800" b="1" dirty="0"/>
              <a:t>Why?</a:t>
            </a:r>
          </a:p>
          <a:p>
            <a:pPr lvl="1"/>
            <a:r>
              <a:rPr lang="en-US" sz="2400" dirty="0"/>
              <a:t>Understand user workflow </a:t>
            </a:r>
          </a:p>
          <a:p>
            <a:pPr lvl="1"/>
            <a:r>
              <a:rPr lang="en-US" sz="2400" dirty="0"/>
              <a:t>Identify pain points and areas for optimization </a:t>
            </a:r>
          </a:p>
          <a:p>
            <a:pPr lvl="1"/>
            <a:endParaRPr lang="en-US" sz="2400" dirty="0"/>
          </a:p>
          <a:p>
            <a:r>
              <a:rPr lang="en-US" sz="2800" b="1" dirty="0"/>
              <a:t>How?</a:t>
            </a:r>
          </a:p>
          <a:p>
            <a:pPr lvl="1"/>
            <a:r>
              <a:rPr lang="en-US" sz="2400" dirty="0"/>
              <a:t>Decompose tasks into 4-8 sequential steps</a:t>
            </a:r>
          </a:p>
          <a:p>
            <a:pPr lvl="1"/>
            <a:r>
              <a:rPr lang="en-US" sz="2400" dirty="0"/>
              <a:t>Identify patterns, sequences and skips in the tasks</a:t>
            </a:r>
          </a:p>
          <a:p>
            <a:pPr lvl="1"/>
            <a:r>
              <a:rPr lang="en-US" sz="2400" dirty="0"/>
              <a:t>An example: </a:t>
            </a:r>
          </a:p>
        </p:txBody>
      </p:sp>
      <p:sp>
        <p:nvSpPr>
          <p:cNvPr id="4" name="TextBox 3"/>
          <p:cNvSpPr txBox="1"/>
          <p:nvPr/>
        </p:nvSpPr>
        <p:spPr>
          <a:xfrm>
            <a:off x="3429000" y="5772150"/>
            <a:ext cx="4572000" cy="274794"/>
          </a:xfrm>
          <a:prstGeom prst="rect">
            <a:avLst/>
          </a:prstGeom>
          <a:noFill/>
        </p:spPr>
        <p:txBody>
          <a:bodyPr wrap="square" lIns="81634" tIns="40818" rIns="81634" bIns="40818" rtlCol="0">
            <a:spAutoFit/>
          </a:bodyPr>
          <a:lstStyle/>
          <a:p>
            <a:pPr algn="ctr"/>
            <a:endParaRPr lang="en-US" sz="1250" b="1" dirty="0"/>
          </a:p>
        </p:txBody>
      </p:sp>
      <p:sp>
        <p:nvSpPr>
          <p:cNvPr id="5" name="TextBox 4"/>
          <p:cNvSpPr txBox="1"/>
          <p:nvPr/>
        </p:nvSpPr>
        <p:spPr>
          <a:xfrm>
            <a:off x="4724400" y="6553200"/>
            <a:ext cx="5943600" cy="409574"/>
          </a:xfrm>
          <a:prstGeom prst="rect">
            <a:avLst/>
          </a:prstGeom>
          <a:noFill/>
        </p:spPr>
        <p:txBody>
          <a:bodyPr wrap="square" lIns="81634" tIns="40818" rIns="81634" bIns="40818" rtlCol="0">
            <a:spAutoFit/>
          </a:bodyPr>
          <a:lstStyle/>
          <a:p>
            <a:pPr algn="ctr"/>
            <a:r>
              <a:rPr lang="en-US" sz="1063" dirty="0" err="1"/>
              <a:t>Hackos</a:t>
            </a:r>
            <a:r>
              <a:rPr lang="en-US" sz="1063" dirty="0"/>
              <a:t>, J. &amp; </a:t>
            </a:r>
            <a:r>
              <a:rPr lang="en-US" sz="1063" dirty="0" err="1"/>
              <a:t>Redish</a:t>
            </a:r>
            <a:r>
              <a:rPr lang="en-US" sz="1063" dirty="0"/>
              <a:t>, J. (1998). User and Task Analysis for </a:t>
            </a:r>
            <a:r>
              <a:rPr lang="en-US" sz="1063" i="1" dirty="0">
                <a:hlinkClick r:id="rId2"/>
              </a:rPr>
              <a:t>Interface</a:t>
            </a:r>
            <a:r>
              <a:rPr lang="en-US" sz="1063" dirty="0"/>
              <a:t> Design. </a:t>
            </a:r>
            <a:r>
              <a:rPr lang="en-US" sz="1063" dirty="0" err="1"/>
              <a:t>Chichester</a:t>
            </a:r>
            <a:r>
              <a:rPr lang="en-US" sz="1063" dirty="0"/>
              <a:t>: Wiley. </a:t>
            </a:r>
          </a:p>
          <a:p>
            <a:pPr algn="ctr"/>
            <a:endParaRPr lang="en-US" sz="1063" b="1" dirty="0"/>
          </a:p>
        </p:txBody>
      </p:sp>
    </p:spTree>
    <p:extLst>
      <p:ext uri="{BB962C8B-B14F-4D97-AF65-F5344CB8AC3E}">
        <p14:creationId xmlns:p14="http://schemas.microsoft.com/office/powerpoint/2010/main" val="6205310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Task analysis example</a:t>
            </a:r>
          </a:p>
        </p:txBody>
      </p:sp>
      <p:pic>
        <p:nvPicPr>
          <p:cNvPr id="4" name="Content Placeholder 3"/>
          <p:cNvPicPr>
            <a:picLocks noGrp="1" noChangeAspect="1"/>
          </p:cNvPicPr>
          <p:nvPr>
            <p:ph idx="1"/>
          </p:nvPr>
        </p:nvPicPr>
        <p:blipFill>
          <a:blip r:embed="rId2"/>
          <a:srcRect t="1183" b="1183"/>
          <a:stretch>
            <a:fillRect/>
          </a:stretch>
        </p:blipFill>
        <p:spPr>
          <a:xfrm>
            <a:off x="3429000" y="1521639"/>
            <a:ext cx="8610600" cy="3805578"/>
          </a:xfrm>
        </p:spPr>
      </p:pic>
      <p:sp>
        <p:nvSpPr>
          <p:cNvPr id="5" name="TextBox 4"/>
          <p:cNvSpPr txBox="1"/>
          <p:nvPr/>
        </p:nvSpPr>
        <p:spPr>
          <a:xfrm>
            <a:off x="3429000" y="6553201"/>
            <a:ext cx="5181600" cy="217085"/>
          </a:xfrm>
          <a:prstGeom prst="rect">
            <a:avLst/>
          </a:prstGeom>
          <a:noFill/>
        </p:spPr>
        <p:txBody>
          <a:bodyPr wrap="square" lIns="81634" tIns="40818" rIns="81634" bIns="40818" rtlCol="0">
            <a:spAutoFit/>
          </a:bodyPr>
          <a:lstStyle/>
          <a:p>
            <a:pPr algn="ctr"/>
            <a:r>
              <a:rPr lang="en-US" sz="875" dirty="0"/>
              <a:t>http://i1206241.blogspot.com/2013/01/task-descriptions-hierarchical-</a:t>
            </a:r>
            <a:r>
              <a:rPr lang="en-US" sz="875" dirty="0" err="1"/>
              <a:t>task.html</a:t>
            </a:r>
            <a:endParaRPr lang="en-US" sz="875" dirty="0"/>
          </a:p>
        </p:txBody>
      </p:sp>
    </p:spTree>
    <p:extLst>
      <p:ext uri="{BB962C8B-B14F-4D97-AF65-F5344CB8AC3E}">
        <p14:creationId xmlns:p14="http://schemas.microsoft.com/office/powerpoint/2010/main" val="12201852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Defining your audience</a:t>
            </a:r>
          </a:p>
        </p:txBody>
      </p:sp>
      <p:sp>
        <p:nvSpPr>
          <p:cNvPr id="3" name="Content Placeholder 2"/>
          <p:cNvSpPr>
            <a:spLocks noGrp="1"/>
          </p:cNvSpPr>
          <p:nvPr>
            <p:ph idx="1"/>
          </p:nvPr>
        </p:nvSpPr>
        <p:spPr/>
        <p:txBody>
          <a:bodyPr>
            <a:normAutofit/>
          </a:bodyPr>
          <a:lstStyle/>
          <a:p>
            <a:pPr marL="255109" indent="-255109"/>
            <a:r>
              <a:rPr lang="en-US" sz="2800" dirty="0"/>
              <a:t>Learning about your users</a:t>
            </a:r>
          </a:p>
          <a:p>
            <a:pPr marL="524503" lvl="1" indent="-255109"/>
            <a:r>
              <a:rPr lang="en-US" sz="2400" dirty="0"/>
              <a:t>Semi-structured interview </a:t>
            </a:r>
          </a:p>
          <a:p>
            <a:pPr marL="524503" lvl="1" indent="-255109"/>
            <a:r>
              <a:rPr lang="en-US" sz="2400" dirty="0"/>
              <a:t>Contextual inquiry</a:t>
            </a:r>
          </a:p>
          <a:p>
            <a:pPr marL="255109" indent="-255109"/>
            <a:r>
              <a:rPr lang="en-US" sz="2800" dirty="0"/>
              <a:t>Analyzing users’ tasks</a:t>
            </a:r>
          </a:p>
          <a:p>
            <a:pPr marL="524503" lvl="1" indent="-255109"/>
            <a:r>
              <a:rPr lang="en-US" sz="2400" dirty="0"/>
              <a:t>Hierarchical task analysis</a:t>
            </a:r>
          </a:p>
          <a:p>
            <a:pPr marL="255109" indent="-255109"/>
            <a:r>
              <a:rPr lang="en-US" sz="2800" dirty="0"/>
              <a:t>Modeling users</a:t>
            </a:r>
          </a:p>
          <a:p>
            <a:pPr marL="524503" lvl="1" indent="-255109"/>
            <a:r>
              <a:rPr lang="en-US" sz="2400" dirty="0"/>
              <a:t>Personas</a:t>
            </a:r>
          </a:p>
          <a:p>
            <a:pPr lvl="1"/>
            <a:endParaRPr lang="en-US" sz="2400" dirty="0"/>
          </a:p>
        </p:txBody>
      </p:sp>
    </p:spTree>
    <p:extLst>
      <p:ext uri="{BB962C8B-B14F-4D97-AF65-F5344CB8AC3E}">
        <p14:creationId xmlns:p14="http://schemas.microsoft.com/office/powerpoint/2010/main" val="1370752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rctx="PPT">
                                        <p:cTn id="6" dur="indefinite"/>
                                        <p:tgtEl>
                                          <p:spTgt spid="3">
                                            <p:txEl>
                                              <p:pRg st="0" end="0"/>
                                            </p:txEl>
                                          </p:spTgt>
                                        </p:tgtEl>
                                        <p:attrNameLst>
                                          <p:attrName>style.opacity</p:attrName>
                                        </p:attrNameLst>
                                      </p:cBhvr>
                                      <p:to>
                                        <p:strVal val="0.25"/>
                                      </p:to>
                                    </p:set>
                                    <p:animEffect filter="image" prLst="opacity: 0.25">
                                      <p:cBhvr rctx="IE">
                                        <p:cTn id="7" dur="indefinite"/>
                                        <p:tgtEl>
                                          <p:spTgt spid="3">
                                            <p:txEl>
                                              <p:pRg st="0" end="0"/>
                                            </p:txEl>
                                          </p:spTgt>
                                        </p:tgtEl>
                                      </p:cBhvr>
                                    </p:animEffect>
                                  </p:childTnLst>
                                </p:cTn>
                              </p:par>
                              <p:par>
                                <p:cTn id="8" presetID="9" presetClass="emph" presetSubtype="0" nodeType="withEffect">
                                  <p:stCondLst>
                                    <p:cond delay="0"/>
                                  </p:stCondLst>
                                  <p:childTnLst>
                                    <p:set>
                                      <p:cBhvr rctx="PPT">
                                        <p:cTn id="9" dur="indefinite"/>
                                        <p:tgtEl>
                                          <p:spTgt spid="3">
                                            <p:txEl>
                                              <p:pRg st="1" end="1"/>
                                            </p:txEl>
                                          </p:spTgt>
                                        </p:tgtEl>
                                        <p:attrNameLst>
                                          <p:attrName>style.opacity</p:attrName>
                                        </p:attrNameLst>
                                      </p:cBhvr>
                                      <p:to>
                                        <p:strVal val="0.25"/>
                                      </p:to>
                                    </p:set>
                                    <p:animEffect filter="image" prLst="opacity: 0.25">
                                      <p:cBhvr rctx="IE">
                                        <p:cTn id="10" dur="indefinite"/>
                                        <p:tgtEl>
                                          <p:spTgt spid="3">
                                            <p:txEl>
                                              <p:pRg st="1" end="1"/>
                                            </p:txEl>
                                          </p:spTgt>
                                        </p:tgtEl>
                                      </p:cBhvr>
                                    </p:animEffect>
                                  </p:childTnLst>
                                </p:cTn>
                              </p:par>
                              <p:par>
                                <p:cTn id="11" presetID="9" presetClass="emph" presetSubtype="0" nodeType="withEffect">
                                  <p:stCondLst>
                                    <p:cond delay="0"/>
                                  </p:stCondLst>
                                  <p:childTnLst>
                                    <p:set>
                                      <p:cBhvr rctx="PPT">
                                        <p:cTn id="12" dur="indefinite"/>
                                        <p:tgtEl>
                                          <p:spTgt spid="3">
                                            <p:txEl>
                                              <p:pRg st="2" end="2"/>
                                            </p:txEl>
                                          </p:spTgt>
                                        </p:tgtEl>
                                        <p:attrNameLst>
                                          <p:attrName>style.opacity</p:attrName>
                                        </p:attrNameLst>
                                      </p:cBhvr>
                                      <p:to>
                                        <p:strVal val="0.25"/>
                                      </p:to>
                                    </p:set>
                                    <p:animEffect filter="image" prLst="opacity: 0.25">
                                      <p:cBhvr rctx="IE">
                                        <p:cTn id="13" dur="indefinite"/>
                                        <p:tgtEl>
                                          <p:spTgt spid="3">
                                            <p:txEl>
                                              <p:pRg st="2" end="2"/>
                                            </p:txEl>
                                          </p:spTgt>
                                        </p:tgtEl>
                                      </p:cBhvr>
                                    </p:animEffect>
                                  </p:childTnLst>
                                </p:cTn>
                              </p:par>
                              <p:par>
                                <p:cTn id="14" presetID="9" presetClass="emph" presetSubtype="0" nodeType="withEffect">
                                  <p:stCondLst>
                                    <p:cond delay="0"/>
                                  </p:stCondLst>
                                  <p:childTnLst>
                                    <p:set>
                                      <p:cBhvr rctx="PPT">
                                        <p:cTn id="15" dur="indefinite"/>
                                        <p:tgtEl>
                                          <p:spTgt spid="3">
                                            <p:txEl>
                                              <p:pRg st="3" end="3"/>
                                            </p:txEl>
                                          </p:spTgt>
                                        </p:tgtEl>
                                        <p:attrNameLst>
                                          <p:attrName>style.opacity</p:attrName>
                                        </p:attrNameLst>
                                      </p:cBhvr>
                                      <p:to>
                                        <p:strVal val="0.25"/>
                                      </p:to>
                                    </p:set>
                                    <p:animEffect filter="image" prLst="opacity: 0.25">
                                      <p:cBhvr rctx="IE">
                                        <p:cTn id="16" dur="indefinite"/>
                                        <p:tgtEl>
                                          <p:spTgt spid="3">
                                            <p:txEl>
                                              <p:pRg st="3" end="3"/>
                                            </p:txEl>
                                          </p:spTgt>
                                        </p:tgtEl>
                                      </p:cBhvr>
                                    </p:animEffect>
                                  </p:childTnLst>
                                </p:cTn>
                              </p:par>
                              <p:par>
                                <p:cTn id="17" presetID="9" presetClass="emph" presetSubtype="0" nodeType="withEffect">
                                  <p:stCondLst>
                                    <p:cond delay="0"/>
                                  </p:stCondLst>
                                  <p:childTnLst>
                                    <p:set>
                                      <p:cBhvr rctx="PPT">
                                        <p:cTn id="18" dur="indefinite"/>
                                        <p:tgtEl>
                                          <p:spTgt spid="3">
                                            <p:txEl>
                                              <p:pRg st="4" end="4"/>
                                            </p:txEl>
                                          </p:spTgt>
                                        </p:tgtEl>
                                        <p:attrNameLst>
                                          <p:attrName>style.opacity</p:attrName>
                                        </p:attrNameLst>
                                      </p:cBhvr>
                                      <p:to>
                                        <p:strVal val="0.25"/>
                                      </p:to>
                                    </p:set>
                                    <p:animEffect filter="image" prLst="opacity: 0.25">
                                      <p:cBhvr rctx="IE">
                                        <p:cTn id="19" dur="indefinite"/>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Personas</a:t>
            </a:r>
          </a:p>
        </p:txBody>
      </p:sp>
      <p:sp>
        <p:nvSpPr>
          <p:cNvPr id="3" name="Content Placeholder 2"/>
          <p:cNvSpPr>
            <a:spLocks noGrp="1"/>
          </p:cNvSpPr>
          <p:nvPr>
            <p:ph idx="1"/>
          </p:nvPr>
        </p:nvSpPr>
        <p:spPr>
          <a:xfrm>
            <a:off x="3421117" y="1745401"/>
            <a:ext cx="7094483" cy="3621024"/>
          </a:xfrm>
        </p:spPr>
        <p:txBody>
          <a:bodyPr>
            <a:noAutofit/>
          </a:bodyPr>
          <a:lstStyle/>
          <a:p>
            <a:r>
              <a:rPr lang="en-US" sz="2800" b="1" dirty="0"/>
              <a:t>Why</a:t>
            </a:r>
            <a:r>
              <a:rPr lang="en-US" sz="2800" dirty="0"/>
              <a:t>? </a:t>
            </a:r>
          </a:p>
          <a:p>
            <a:pPr lvl="1"/>
            <a:r>
              <a:rPr lang="en-US" sz="2400" dirty="0"/>
              <a:t>mechanism for reasoning about user needs</a:t>
            </a:r>
          </a:p>
          <a:p>
            <a:pPr lvl="1"/>
            <a:r>
              <a:rPr lang="en-US" sz="2400" dirty="0"/>
              <a:t>model behavioral characteristics of target users</a:t>
            </a:r>
          </a:p>
          <a:p>
            <a:pPr lvl="1"/>
            <a:r>
              <a:rPr lang="en-US" sz="2400" dirty="0"/>
              <a:t>doesn’t require access to ACTUAL users</a:t>
            </a:r>
          </a:p>
          <a:p>
            <a:r>
              <a:rPr lang="en-US" sz="2800" b="1" dirty="0"/>
              <a:t>How? </a:t>
            </a:r>
          </a:p>
          <a:p>
            <a:pPr lvl="1"/>
            <a:r>
              <a:rPr lang="en-US" sz="2400" dirty="0"/>
              <a:t>fictionalization</a:t>
            </a:r>
          </a:p>
          <a:p>
            <a:pPr lvl="1"/>
            <a:r>
              <a:rPr lang="en-US" sz="2400" dirty="0"/>
              <a:t>narrative, goals, needs, “pain points”</a:t>
            </a:r>
          </a:p>
          <a:p>
            <a:pPr lvl="1"/>
            <a:r>
              <a:rPr lang="en-US" sz="2400" dirty="0"/>
              <a:t>attributes specific to the problem space</a:t>
            </a:r>
          </a:p>
          <a:p>
            <a:pPr lvl="1"/>
            <a:r>
              <a:rPr lang="en-US" sz="2400" dirty="0"/>
              <a:t>data-driven method* using info from interviews</a:t>
            </a:r>
          </a:p>
          <a:p>
            <a:pPr lvl="1"/>
            <a:r>
              <a:rPr lang="en-US" sz="2400" dirty="0"/>
              <a:t>mapping persona to software features</a:t>
            </a:r>
          </a:p>
        </p:txBody>
      </p:sp>
    </p:spTree>
    <p:extLst>
      <p:ext uri="{BB962C8B-B14F-4D97-AF65-F5344CB8AC3E}">
        <p14:creationId xmlns:p14="http://schemas.microsoft.com/office/powerpoint/2010/main" val="37920695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Personas</a:t>
            </a:r>
          </a:p>
        </p:txBody>
      </p:sp>
      <p:sp>
        <p:nvSpPr>
          <p:cNvPr id="3" name="Content Placeholder 2"/>
          <p:cNvSpPr>
            <a:spLocks noGrp="1"/>
          </p:cNvSpPr>
          <p:nvPr>
            <p:ph idx="1"/>
          </p:nvPr>
        </p:nvSpPr>
        <p:spPr>
          <a:xfrm>
            <a:off x="3522689" y="269823"/>
            <a:ext cx="8289560" cy="6445770"/>
          </a:xfrm>
        </p:spPr>
        <p:txBody>
          <a:bodyPr>
            <a:noAutofit/>
          </a:bodyPr>
          <a:lstStyle/>
          <a:p>
            <a:pPr marL="0" indent="0">
              <a:buNone/>
            </a:pPr>
            <a:r>
              <a:rPr lang="en-US" sz="2400" dirty="0"/>
              <a:t>Example: Persona for a user of the advising app</a:t>
            </a:r>
          </a:p>
          <a:p>
            <a:endParaRPr lang="en-US" sz="2400" dirty="0"/>
          </a:p>
          <a:p>
            <a:r>
              <a:rPr lang="en-US" sz="2400" dirty="0"/>
              <a:t>Dr. Betty is a visiting lecturer for WSU. She has never worked for this university before but has worked at others. She was assigned 35 advisees, and half of them are juniors and seniors.</a:t>
            </a:r>
          </a:p>
          <a:p>
            <a:endParaRPr lang="en-US" sz="2400" dirty="0"/>
          </a:p>
          <a:p>
            <a:r>
              <a:rPr lang="en-US" sz="2400" dirty="0"/>
              <a:t>Dr. Betty is familiar with technology and has no problem using software to help with advising (in fact, she likes it). However, because she has never been at Westfield before, she does not know which classes are offered yearly, every other year, every third year, etc.. Because she is advising juniors and seniors, it is crucial that she has access to this information.</a:t>
            </a:r>
          </a:p>
          <a:p>
            <a:endParaRPr lang="en-US" sz="2400" dirty="0"/>
          </a:p>
          <a:p>
            <a:r>
              <a:rPr lang="en-US" sz="2400" dirty="0"/>
              <a:t>In addition, Dr. Betty has limited time. She needs to be able to quickly see which of her advisees are on track and which require some extra attention when it comes to selecting classes.   </a:t>
            </a:r>
          </a:p>
        </p:txBody>
      </p:sp>
    </p:spTree>
    <p:extLst>
      <p:ext uri="{BB962C8B-B14F-4D97-AF65-F5344CB8AC3E}">
        <p14:creationId xmlns:p14="http://schemas.microsoft.com/office/powerpoint/2010/main" val="100031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90AC6-BF83-6449-B8B6-739FD187F4F0}"/>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B1B0978F-9C7D-8B48-9B4A-6F3B3EE120B2}"/>
              </a:ext>
            </a:extLst>
          </p:cNvPr>
          <p:cNvSpPr>
            <a:spLocks noGrp="1"/>
          </p:cNvSpPr>
          <p:nvPr>
            <p:ph idx="1"/>
          </p:nvPr>
        </p:nvSpPr>
        <p:spPr/>
        <p:txBody>
          <a:bodyPr>
            <a:normAutofit/>
          </a:bodyPr>
          <a:lstStyle/>
          <a:p>
            <a:r>
              <a:rPr lang="en-US" sz="2800" dirty="0"/>
              <a:t>User-centered design</a:t>
            </a:r>
          </a:p>
          <a:p>
            <a:pPr lvl="1"/>
            <a:r>
              <a:rPr lang="en-US" sz="2400" dirty="0"/>
              <a:t>What it is</a:t>
            </a:r>
          </a:p>
          <a:p>
            <a:pPr lvl="1"/>
            <a:r>
              <a:rPr lang="en-US" sz="2400" dirty="0"/>
              <a:t>Why do it</a:t>
            </a:r>
          </a:p>
          <a:p>
            <a:pPr lvl="1"/>
            <a:r>
              <a:rPr lang="en-US" sz="2400" dirty="0"/>
              <a:t>Ways to </a:t>
            </a:r>
            <a:r>
              <a:rPr lang="en-US" sz="2400"/>
              <a:t>do it</a:t>
            </a:r>
            <a:endParaRPr lang="en-US" sz="2400" dirty="0"/>
          </a:p>
        </p:txBody>
      </p:sp>
    </p:spTree>
    <p:extLst>
      <p:ext uri="{BB962C8B-B14F-4D97-AF65-F5344CB8AC3E}">
        <p14:creationId xmlns:p14="http://schemas.microsoft.com/office/powerpoint/2010/main" val="42500952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personas</a:t>
            </a:r>
          </a:p>
        </p:txBody>
      </p:sp>
      <p:sp>
        <p:nvSpPr>
          <p:cNvPr id="3" name="Content Placeholder 2"/>
          <p:cNvSpPr>
            <a:spLocks noGrp="1"/>
          </p:cNvSpPr>
          <p:nvPr>
            <p:ph idx="1"/>
          </p:nvPr>
        </p:nvSpPr>
        <p:spPr/>
        <p:txBody>
          <a:bodyPr anchor="t">
            <a:normAutofit/>
          </a:bodyPr>
          <a:lstStyle/>
          <a:p>
            <a:pPr marL="0" indent="0" algn="ctr">
              <a:buNone/>
            </a:pPr>
            <a:r>
              <a:rPr lang="en-US" sz="2800" b="1" dirty="0"/>
              <a:t>Goal</a:t>
            </a:r>
            <a:r>
              <a:rPr lang="en-US" sz="2800" dirty="0"/>
              <a:t>: come up with </a:t>
            </a:r>
            <a:r>
              <a:rPr lang="en-US" sz="2800" b="1" dirty="0"/>
              <a:t>3 personas </a:t>
            </a:r>
            <a:r>
              <a:rPr lang="en-US" sz="2800" dirty="0"/>
              <a:t>that characterize users of a a public transit app be specific </a:t>
            </a:r>
            <a:endParaRPr lang="en-US" sz="2800" b="1" dirty="0"/>
          </a:p>
        </p:txBody>
      </p:sp>
      <p:grpSp>
        <p:nvGrpSpPr>
          <p:cNvPr id="7" name="Group 6"/>
          <p:cNvGrpSpPr/>
          <p:nvPr/>
        </p:nvGrpSpPr>
        <p:grpSpPr>
          <a:xfrm>
            <a:off x="4196600" y="1813766"/>
            <a:ext cx="6660536" cy="2350242"/>
            <a:chOff x="1215624" y="3709432"/>
            <a:chExt cx="10656858" cy="3760387"/>
          </a:xfrm>
        </p:grpSpPr>
        <p:pic>
          <p:nvPicPr>
            <p:cNvPr id="5" name="Picture 4"/>
            <p:cNvPicPr>
              <a:picLocks noChangeAspect="1"/>
            </p:cNvPicPr>
            <p:nvPr/>
          </p:nvPicPr>
          <p:blipFill rotWithShape="1">
            <a:blip r:embed="rId3"/>
            <a:srcRect t="50218"/>
            <a:stretch/>
          </p:blipFill>
          <p:spPr>
            <a:xfrm>
              <a:off x="1215624" y="3885058"/>
              <a:ext cx="5702300" cy="3584761"/>
            </a:xfrm>
            <a:prstGeom prst="rect">
              <a:avLst/>
            </a:prstGeom>
          </p:spPr>
        </p:pic>
        <p:pic>
          <p:nvPicPr>
            <p:cNvPr id="6" name="Picture 5"/>
            <p:cNvPicPr>
              <a:picLocks noChangeAspect="1"/>
            </p:cNvPicPr>
            <p:nvPr/>
          </p:nvPicPr>
          <p:blipFill rotWithShape="1">
            <a:blip r:embed="rId3"/>
            <a:srcRect l="6038" b="50664"/>
            <a:stretch/>
          </p:blipFill>
          <p:spPr>
            <a:xfrm>
              <a:off x="6514531" y="3709432"/>
              <a:ext cx="5357951" cy="3552638"/>
            </a:xfrm>
            <a:prstGeom prst="rect">
              <a:avLst/>
            </a:prstGeom>
          </p:spPr>
        </p:pic>
      </p:grpSp>
    </p:spTree>
    <p:extLst>
      <p:ext uri="{BB962C8B-B14F-4D97-AF65-F5344CB8AC3E}">
        <p14:creationId xmlns:p14="http://schemas.microsoft.com/office/powerpoint/2010/main" val="3633312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367AC7B-60AA-ED4F-90E9-9C023500FE64}"/>
              </a:ext>
            </a:extLst>
          </p:cNvPr>
          <p:cNvSpPr>
            <a:spLocks noGrp="1"/>
          </p:cNvSpPr>
          <p:nvPr>
            <p:ph idx="1"/>
          </p:nvPr>
        </p:nvSpPr>
        <p:spPr/>
        <p:txBody>
          <a:bodyPr anchor="ctr">
            <a:normAutofit/>
          </a:bodyPr>
          <a:lstStyle/>
          <a:p>
            <a:pPr marL="0" indent="0" algn="ctr">
              <a:buNone/>
            </a:pPr>
            <a:r>
              <a:rPr lang="en-US" sz="2800" dirty="0"/>
              <a:t>Now that we’ve got some end users in mind,</a:t>
            </a:r>
          </a:p>
          <a:p>
            <a:pPr marL="0" indent="0" algn="ctr">
              <a:buNone/>
            </a:pPr>
            <a:r>
              <a:rPr lang="en-US" sz="2800" dirty="0"/>
              <a:t>what would a </a:t>
            </a:r>
            <a:r>
              <a:rPr lang="en-US" sz="2800" b="1" dirty="0"/>
              <a:t>prototype </a:t>
            </a:r>
            <a:r>
              <a:rPr lang="en-US" sz="2800" dirty="0"/>
              <a:t>look like?</a:t>
            </a:r>
          </a:p>
        </p:txBody>
      </p:sp>
    </p:spTree>
    <p:extLst>
      <p:ext uri="{BB962C8B-B14F-4D97-AF65-F5344CB8AC3E}">
        <p14:creationId xmlns:p14="http://schemas.microsoft.com/office/powerpoint/2010/main" val="2026420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Hypothetical example</a:t>
            </a:r>
          </a:p>
        </p:txBody>
      </p:sp>
      <p:sp>
        <p:nvSpPr>
          <p:cNvPr id="3" name="Content Placeholder 2"/>
          <p:cNvSpPr>
            <a:spLocks noGrp="1"/>
          </p:cNvSpPr>
          <p:nvPr>
            <p:ph idx="1"/>
          </p:nvPr>
        </p:nvSpPr>
        <p:spPr/>
        <p:txBody>
          <a:bodyPr/>
          <a:lstStyle/>
          <a:p>
            <a:pPr marL="0" indent="0" algn="ctr">
              <a:buNone/>
            </a:pPr>
            <a:endParaRPr lang="en-US" sz="6000" dirty="0"/>
          </a:p>
          <a:p>
            <a:pPr marL="0" indent="0" algn="ctr">
              <a:buNone/>
            </a:pPr>
            <a:r>
              <a:rPr lang="en-US" sz="6000" dirty="0"/>
              <a:t>“Advising Assistant”</a:t>
            </a:r>
          </a:p>
        </p:txBody>
      </p:sp>
    </p:spTree>
    <p:extLst>
      <p:ext uri="{BB962C8B-B14F-4D97-AF65-F5344CB8AC3E}">
        <p14:creationId xmlns:p14="http://schemas.microsoft.com/office/powerpoint/2010/main" val="34422191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Hypothetical example</a:t>
            </a:r>
          </a:p>
        </p:txBody>
      </p:sp>
      <p:sp>
        <p:nvSpPr>
          <p:cNvPr id="3" name="Content Placeholder 2"/>
          <p:cNvSpPr>
            <a:spLocks noGrp="1"/>
          </p:cNvSpPr>
          <p:nvPr>
            <p:ph idx="1"/>
          </p:nvPr>
        </p:nvSpPr>
        <p:spPr/>
        <p:txBody>
          <a:bodyPr anchor="t"/>
          <a:lstStyle/>
          <a:p>
            <a:r>
              <a:rPr lang="en-US" b="1" dirty="0"/>
              <a:t>Overview: </a:t>
            </a:r>
            <a:r>
              <a:rPr lang="en-US" dirty="0"/>
              <a:t>over 100 majors and minors in CS, CIS, and DS </a:t>
            </a:r>
            <a:endParaRPr lang="en-US" b="1" dirty="0"/>
          </a:p>
        </p:txBody>
      </p:sp>
      <p:pic>
        <p:nvPicPr>
          <p:cNvPr id="4" name="Picture 3"/>
          <p:cNvPicPr>
            <a:picLocks noChangeAspect="1"/>
          </p:cNvPicPr>
          <p:nvPr/>
        </p:nvPicPr>
        <p:blipFill>
          <a:blip r:embed="rId3"/>
          <a:stretch>
            <a:fillRect/>
          </a:stretch>
        </p:blipFill>
        <p:spPr>
          <a:xfrm>
            <a:off x="4328437" y="1725753"/>
            <a:ext cx="7042825" cy="4557122"/>
          </a:xfrm>
          <a:prstGeom prst="rect">
            <a:avLst/>
          </a:prstGeom>
        </p:spPr>
      </p:pic>
      <p:sp>
        <p:nvSpPr>
          <p:cNvPr id="6" name="Rectangle 5"/>
          <p:cNvSpPr/>
          <p:nvPr/>
        </p:nvSpPr>
        <p:spPr>
          <a:xfrm>
            <a:off x="6096000" y="6581002"/>
            <a:ext cx="4572000" cy="276999"/>
          </a:xfrm>
          <a:prstGeom prst="rect">
            <a:avLst/>
          </a:prstGeom>
        </p:spPr>
        <p:txBody>
          <a:bodyPr>
            <a:spAutoFit/>
          </a:bodyPr>
          <a:lstStyle/>
          <a:p>
            <a:pPr algn="r"/>
            <a:r>
              <a:rPr lang="en-US" sz="1200" dirty="0">
                <a:solidFill>
                  <a:schemeClr val="bg1">
                    <a:lumMod val="75000"/>
                  </a:schemeClr>
                </a:solidFill>
              </a:rPr>
              <a:t>Image </a:t>
            </a:r>
            <a:r>
              <a:rPr lang="de-DE" sz="1200" dirty="0">
                <a:solidFill>
                  <a:schemeClr val="bg1">
                    <a:lumMod val="75000"/>
                  </a:schemeClr>
                </a:solidFill>
              </a:rPr>
              <a:t>© </a:t>
            </a:r>
            <a:r>
              <a:rPr lang="en-US" sz="1200" dirty="0">
                <a:solidFill>
                  <a:schemeClr val="bg1">
                    <a:lumMod val="75000"/>
                  </a:schemeClr>
                </a:solidFill>
              </a:rPr>
              <a:t>JOHN TRABBIC III, Storyboard Artist / Cartoonist</a:t>
            </a:r>
          </a:p>
        </p:txBody>
      </p:sp>
    </p:spTree>
    <p:extLst>
      <p:ext uri="{BB962C8B-B14F-4D97-AF65-F5344CB8AC3E}">
        <p14:creationId xmlns:p14="http://schemas.microsoft.com/office/powerpoint/2010/main" val="7800133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Hypothetical example</a:t>
            </a:r>
          </a:p>
        </p:txBody>
      </p:sp>
      <p:sp>
        <p:nvSpPr>
          <p:cNvPr id="3" name="Content Placeholder 2"/>
          <p:cNvSpPr>
            <a:spLocks noGrp="1"/>
          </p:cNvSpPr>
          <p:nvPr>
            <p:ph idx="1"/>
          </p:nvPr>
        </p:nvSpPr>
        <p:spPr/>
        <p:txBody>
          <a:bodyPr anchor="t">
            <a:normAutofit/>
          </a:bodyPr>
          <a:lstStyle/>
          <a:p>
            <a:r>
              <a:rPr lang="en-US" sz="2400" b="1" dirty="0"/>
              <a:t>Overview: </a:t>
            </a:r>
            <a:r>
              <a:rPr lang="en-US" sz="2400" dirty="0"/>
              <a:t>three advising faculty </a:t>
            </a:r>
          </a:p>
        </p:txBody>
      </p:sp>
      <p:pic>
        <p:nvPicPr>
          <p:cNvPr id="6" name="Graphic 5" descr="Confused person with solid fill">
            <a:extLst>
              <a:ext uri="{FF2B5EF4-FFF2-40B4-BE49-F238E27FC236}">
                <a16:creationId xmlns:a16="http://schemas.microsoft.com/office/drawing/2014/main" id="{C417DF44-D05E-1F2F-2C62-AF246F19C3A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69268" y="2309649"/>
            <a:ext cx="2451538" cy="2451538"/>
          </a:xfrm>
          <a:prstGeom prst="rect">
            <a:avLst/>
          </a:prstGeom>
        </p:spPr>
      </p:pic>
      <p:pic>
        <p:nvPicPr>
          <p:cNvPr id="7" name="Graphic 6" descr="Confused person with solid fill">
            <a:extLst>
              <a:ext uri="{FF2B5EF4-FFF2-40B4-BE49-F238E27FC236}">
                <a16:creationId xmlns:a16="http://schemas.microsoft.com/office/drawing/2014/main" id="{B793B83C-7D74-D8DF-E0C8-01EA9E10154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433792" y="2309649"/>
            <a:ext cx="2451538" cy="2451538"/>
          </a:xfrm>
          <a:prstGeom prst="rect">
            <a:avLst/>
          </a:prstGeom>
        </p:spPr>
      </p:pic>
      <p:pic>
        <p:nvPicPr>
          <p:cNvPr id="8" name="Graphic 7" descr="Confused person with solid fill">
            <a:extLst>
              <a:ext uri="{FF2B5EF4-FFF2-40B4-BE49-F238E27FC236}">
                <a16:creationId xmlns:a16="http://schemas.microsoft.com/office/drawing/2014/main" id="{2F605DA3-A8D4-FE4F-B421-3A6DBECEEE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845916" y="2309649"/>
            <a:ext cx="2451538" cy="2451538"/>
          </a:xfrm>
          <a:prstGeom prst="rect">
            <a:avLst/>
          </a:prstGeom>
        </p:spPr>
      </p:pic>
    </p:spTree>
    <p:extLst>
      <p:ext uri="{BB962C8B-B14F-4D97-AF65-F5344CB8AC3E}">
        <p14:creationId xmlns:p14="http://schemas.microsoft.com/office/powerpoint/2010/main" val="1150945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Hypothetical example</a:t>
            </a:r>
          </a:p>
        </p:txBody>
      </p:sp>
      <p:sp>
        <p:nvSpPr>
          <p:cNvPr id="3" name="Content Placeholder 2"/>
          <p:cNvSpPr>
            <a:spLocks noGrp="1"/>
          </p:cNvSpPr>
          <p:nvPr>
            <p:ph idx="1"/>
          </p:nvPr>
        </p:nvSpPr>
        <p:spPr/>
        <p:txBody>
          <a:bodyPr anchor="t">
            <a:normAutofit/>
          </a:bodyPr>
          <a:lstStyle/>
          <a:p>
            <a:r>
              <a:rPr lang="en-US" sz="2400" b="1" dirty="0"/>
              <a:t>Overview</a:t>
            </a:r>
            <a:r>
              <a:rPr lang="en-US" sz="2400" dirty="0"/>
              <a:t>: </a:t>
            </a:r>
            <a:r>
              <a:rPr lang="en-US" sz="2400" dirty="0" err="1"/>
              <a:t>Degreeworks</a:t>
            </a:r>
            <a:r>
              <a:rPr lang="en-US" sz="2400" dirty="0"/>
              <a:t> not hugely helpful</a:t>
            </a:r>
            <a:r>
              <a:rPr lang="mr-IN" sz="2400" dirty="0"/>
              <a:t>…</a:t>
            </a:r>
            <a:endParaRPr lang="en-US" sz="2400" b="1" dirty="0"/>
          </a:p>
        </p:txBody>
      </p:sp>
      <p:pic>
        <p:nvPicPr>
          <p:cNvPr id="5" name="Picture 4"/>
          <p:cNvPicPr>
            <a:picLocks noChangeAspect="1"/>
          </p:cNvPicPr>
          <p:nvPr/>
        </p:nvPicPr>
        <p:blipFill>
          <a:blip r:embed="rId3"/>
          <a:stretch>
            <a:fillRect/>
          </a:stretch>
        </p:blipFill>
        <p:spPr>
          <a:xfrm>
            <a:off x="4912013" y="1752837"/>
            <a:ext cx="5229710" cy="4231911"/>
          </a:xfrm>
          <a:prstGeom prst="rect">
            <a:avLst/>
          </a:prstGeom>
        </p:spPr>
      </p:pic>
      <p:sp>
        <p:nvSpPr>
          <p:cNvPr id="4" name="Rectangle 3">
            <a:extLst>
              <a:ext uri="{FF2B5EF4-FFF2-40B4-BE49-F238E27FC236}">
                <a16:creationId xmlns:a16="http://schemas.microsoft.com/office/drawing/2014/main" id="{47C12C8B-7377-94FF-EAFD-E74F45FD133C}"/>
              </a:ext>
            </a:extLst>
          </p:cNvPr>
          <p:cNvSpPr/>
          <p:nvPr/>
        </p:nvSpPr>
        <p:spPr>
          <a:xfrm>
            <a:off x="5975131" y="2475186"/>
            <a:ext cx="1040524" cy="29954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4B9B2E0-5BC2-659E-0B9A-418DCB9E0016}"/>
              </a:ext>
            </a:extLst>
          </p:cNvPr>
          <p:cNvSpPr/>
          <p:nvPr/>
        </p:nvSpPr>
        <p:spPr>
          <a:xfrm>
            <a:off x="5846940" y="1963711"/>
            <a:ext cx="3207895" cy="241341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descr="Hamburger Menu Icon outline">
            <a:extLst>
              <a:ext uri="{FF2B5EF4-FFF2-40B4-BE49-F238E27FC236}">
                <a16:creationId xmlns:a16="http://schemas.microsoft.com/office/drawing/2014/main" id="{840FB586-BEB8-70B7-AF7F-C318E418168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921062" y="2475186"/>
            <a:ext cx="1960179" cy="1960179"/>
          </a:xfrm>
          <a:prstGeom prst="rect">
            <a:avLst/>
          </a:prstGeom>
        </p:spPr>
      </p:pic>
      <p:pic>
        <p:nvPicPr>
          <p:cNvPr id="10" name="Graphic 9" descr="Checkbox Checked with solid fill">
            <a:extLst>
              <a:ext uri="{FF2B5EF4-FFF2-40B4-BE49-F238E27FC236}">
                <a16:creationId xmlns:a16="http://schemas.microsoft.com/office/drawing/2014/main" id="{132811E5-CED0-9243-AE21-92941F6CA82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171696" y="2527736"/>
            <a:ext cx="837593" cy="837593"/>
          </a:xfrm>
          <a:prstGeom prst="rect">
            <a:avLst/>
          </a:prstGeom>
        </p:spPr>
      </p:pic>
      <p:pic>
        <p:nvPicPr>
          <p:cNvPr id="11" name="Graphic 10" descr="Checkbox Checked with solid fill">
            <a:extLst>
              <a:ext uri="{FF2B5EF4-FFF2-40B4-BE49-F238E27FC236}">
                <a16:creationId xmlns:a16="http://schemas.microsoft.com/office/drawing/2014/main" id="{BB130CBF-C1A2-7733-4F56-5DDA48F16A4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183207" y="3553484"/>
            <a:ext cx="856209" cy="856209"/>
          </a:xfrm>
          <a:prstGeom prst="rect">
            <a:avLst/>
          </a:prstGeom>
        </p:spPr>
      </p:pic>
      <p:pic>
        <p:nvPicPr>
          <p:cNvPr id="13" name="Graphic 12" descr="No sign with solid fill">
            <a:extLst>
              <a:ext uri="{FF2B5EF4-FFF2-40B4-BE49-F238E27FC236}">
                <a16:creationId xmlns:a16="http://schemas.microsoft.com/office/drawing/2014/main" id="{175A250B-BDE7-C5FB-4F85-84E2518DDD6A}"/>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333718" y="3129368"/>
            <a:ext cx="651814" cy="651814"/>
          </a:xfrm>
          <a:prstGeom prst="rect">
            <a:avLst/>
          </a:prstGeom>
        </p:spPr>
      </p:pic>
    </p:spTree>
    <p:extLst>
      <p:ext uri="{BB962C8B-B14F-4D97-AF65-F5344CB8AC3E}">
        <p14:creationId xmlns:p14="http://schemas.microsoft.com/office/powerpoint/2010/main" val="1260286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Hypothetical example</a:t>
            </a:r>
          </a:p>
        </p:txBody>
      </p:sp>
      <p:sp>
        <p:nvSpPr>
          <p:cNvPr id="3" name="Content Placeholder 2"/>
          <p:cNvSpPr>
            <a:spLocks noGrp="1"/>
          </p:cNvSpPr>
          <p:nvPr>
            <p:ph idx="1"/>
          </p:nvPr>
        </p:nvSpPr>
        <p:spPr>
          <a:xfrm>
            <a:off x="3484180" y="1096791"/>
            <a:ext cx="3705009" cy="4876800"/>
          </a:xfrm>
        </p:spPr>
        <p:txBody>
          <a:bodyPr anchor="t">
            <a:noAutofit/>
          </a:bodyPr>
          <a:lstStyle/>
          <a:p>
            <a:r>
              <a:rPr lang="en-US" sz="2800" b="1" dirty="0"/>
              <a:t>Overview</a:t>
            </a:r>
            <a:r>
              <a:rPr lang="en-US" sz="2800" dirty="0"/>
              <a:t>: </a:t>
            </a:r>
          </a:p>
          <a:p>
            <a:pPr marL="0" indent="0" algn="ctr">
              <a:buNone/>
            </a:pPr>
            <a:r>
              <a:rPr lang="en-US" sz="2800" dirty="0"/>
              <a:t>current process </a:t>
            </a:r>
          </a:p>
          <a:p>
            <a:pPr marL="0" indent="0" algn="ctr">
              <a:spcBef>
                <a:spcPts val="0"/>
              </a:spcBef>
              <a:buNone/>
            </a:pPr>
            <a:r>
              <a:rPr lang="en-US" sz="2800" dirty="0"/>
              <a:t>is </a:t>
            </a:r>
            <a:r>
              <a:rPr lang="en-US" sz="2800" b="1" dirty="0"/>
              <a:t>manual</a:t>
            </a:r>
          </a:p>
          <a:p>
            <a:pPr marL="0" indent="0" algn="ctr">
              <a:spcBef>
                <a:spcPts val="0"/>
              </a:spcBef>
              <a:buNone/>
            </a:pPr>
            <a:endParaRPr lang="en-US" sz="2800" b="1" dirty="0"/>
          </a:p>
          <a:p>
            <a:pPr marL="0" indent="0" algn="ctr">
              <a:spcBef>
                <a:spcPts val="0"/>
              </a:spcBef>
              <a:buNone/>
            </a:pPr>
            <a:r>
              <a:rPr lang="en-US" sz="2800" b="1" dirty="0"/>
              <a:t>Goal 1:</a:t>
            </a:r>
            <a:endParaRPr lang="en-US" sz="2800" dirty="0"/>
          </a:p>
          <a:p>
            <a:pPr marL="0" indent="0" algn="ctr">
              <a:spcBef>
                <a:spcPts val="0"/>
              </a:spcBef>
              <a:buNone/>
            </a:pPr>
            <a:r>
              <a:rPr lang="en-US" sz="2800" dirty="0"/>
              <a:t>detect which courses a student needs for the major and when they will next be offered</a:t>
            </a:r>
          </a:p>
          <a:p>
            <a:pPr marL="0" indent="0" algn="ctr">
              <a:spcBef>
                <a:spcPts val="0"/>
              </a:spcBef>
              <a:buNone/>
            </a:pPr>
            <a:endParaRPr lang="en-US" sz="2800" dirty="0"/>
          </a:p>
          <a:p>
            <a:pPr marL="0" indent="0" algn="ctr">
              <a:spcBef>
                <a:spcPts val="0"/>
              </a:spcBef>
              <a:buNone/>
            </a:pPr>
            <a:r>
              <a:rPr lang="en-US" sz="2800" b="1" dirty="0"/>
              <a:t>Goal 2:</a:t>
            </a:r>
            <a:endParaRPr lang="en-US" sz="2800" dirty="0"/>
          </a:p>
          <a:p>
            <a:pPr marL="0" indent="0" algn="ctr">
              <a:spcBef>
                <a:spcPts val="0"/>
              </a:spcBef>
              <a:buNone/>
            </a:pPr>
            <a:r>
              <a:rPr lang="en-US" sz="2800" dirty="0"/>
              <a:t>give adviser an overview of all advisees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70055" y="680936"/>
            <a:ext cx="4113264" cy="5496128"/>
          </a:xfrm>
          <a:prstGeom prst="rect">
            <a:avLst/>
          </a:prstGeom>
          <a:ln>
            <a:solidFill>
              <a:srgbClr val="003470"/>
            </a:solidFill>
          </a:ln>
        </p:spPr>
      </p:pic>
      <p:sp>
        <p:nvSpPr>
          <p:cNvPr id="4" name="Rectangle 3">
            <a:extLst>
              <a:ext uri="{FF2B5EF4-FFF2-40B4-BE49-F238E27FC236}">
                <a16:creationId xmlns:a16="http://schemas.microsoft.com/office/drawing/2014/main" id="{76B51E07-B08C-1A1A-13BE-3E67C05BC096}"/>
              </a:ext>
            </a:extLst>
          </p:cNvPr>
          <p:cNvSpPr/>
          <p:nvPr/>
        </p:nvSpPr>
        <p:spPr>
          <a:xfrm>
            <a:off x="7646276" y="1123837"/>
            <a:ext cx="1213945" cy="1272522"/>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Sunglasses face with solid fill with solid fill">
            <a:extLst>
              <a:ext uri="{FF2B5EF4-FFF2-40B4-BE49-F238E27FC236}">
                <a16:creationId xmlns:a16="http://schemas.microsoft.com/office/drawing/2014/main" id="{2B20FB28-6DFB-9F49-4C32-6A58877D9AC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96048" y="1302898"/>
            <a:ext cx="914400" cy="914400"/>
          </a:xfrm>
          <a:prstGeom prst="rect">
            <a:avLst/>
          </a:prstGeom>
        </p:spPr>
      </p:pic>
    </p:spTree>
    <p:extLst>
      <p:ext uri="{BB962C8B-B14F-4D97-AF65-F5344CB8AC3E}">
        <p14:creationId xmlns:p14="http://schemas.microsoft.com/office/powerpoint/2010/main" val="33470777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Hypothetical example</a:t>
            </a:r>
          </a:p>
        </p:txBody>
      </p:sp>
      <p:sp>
        <p:nvSpPr>
          <p:cNvPr id="3" name="Content Placeholder 2"/>
          <p:cNvSpPr>
            <a:spLocks noGrp="1"/>
          </p:cNvSpPr>
          <p:nvPr>
            <p:ph idx="1"/>
          </p:nvPr>
        </p:nvSpPr>
        <p:spPr>
          <a:xfrm>
            <a:off x="3468414" y="864108"/>
            <a:ext cx="8229600" cy="5221382"/>
          </a:xfrm>
        </p:spPr>
        <p:txBody>
          <a:bodyPr anchor="t">
            <a:normAutofit/>
          </a:bodyPr>
          <a:lstStyle/>
          <a:p>
            <a:r>
              <a:rPr lang="en-US" sz="2800" b="1" dirty="0"/>
              <a:t>Ideal:</a:t>
            </a:r>
            <a:r>
              <a:rPr lang="en-US" sz="2800" dirty="0"/>
              <a:t> we would like to build a plugin that sits on top of </a:t>
            </a:r>
            <a:r>
              <a:rPr lang="en-US" sz="2800" dirty="0" err="1"/>
              <a:t>Degreeworks</a:t>
            </a:r>
            <a:r>
              <a:rPr lang="en-US" sz="2800" dirty="0"/>
              <a:t> and does everything for us, but that won’t work because of FERPA concerns</a:t>
            </a:r>
          </a:p>
          <a:p>
            <a:r>
              <a:rPr lang="en-US" sz="2800" b="1" dirty="0"/>
              <a:t>Actual strategy:</a:t>
            </a:r>
            <a:endParaRPr lang="en-US" sz="2800" dirty="0"/>
          </a:p>
          <a:p>
            <a:pPr lvl="1"/>
            <a:r>
              <a:rPr lang="en-US" sz="2400" dirty="0"/>
              <a:t>Define </a:t>
            </a:r>
            <a:r>
              <a:rPr lang="en-US" sz="2400" b="1" dirty="0"/>
              <a:t>mapping</a:t>
            </a:r>
            <a:r>
              <a:rPr lang="en-US" sz="2400" dirty="0"/>
              <a:t> from course numbers to major/minor designation</a:t>
            </a:r>
          </a:p>
          <a:p>
            <a:pPr lvl="1"/>
            <a:r>
              <a:rPr lang="en-US" sz="2400" dirty="0"/>
              <a:t>Use historical data to determine the rotation on which classes are offered</a:t>
            </a:r>
          </a:p>
          <a:p>
            <a:pPr lvl="1"/>
            <a:r>
              <a:rPr lang="en-US" sz="2400" b="1" dirty="0"/>
              <a:t>Export</a:t>
            </a:r>
            <a:r>
              <a:rPr lang="en-US" sz="2400" dirty="0"/>
              <a:t> CSV of all advisees from </a:t>
            </a:r>
            <a:r>
              <a:rPr lang="en-US" sz="2400" dirty="0" err="1"/>
              <a:t>Degreeworks</a:t>
            </a:r>
            <a:endParaRPr lang="en-US" sz="2400" dirty="0"/>
          </a:p>
          <a:p>
            <a:pPr lvl="1"/>
            <a:r>
              <a:rPr lang="en-US" sz="2400" dirty="0"/>
              <a:t>Build a </a:t>
            </a:r>
            <a:r>
              <a:rPr lang="en-US" sz="2400" b="1" dirty="0"/>
              <a:t>parser</a:t>
            </a:r>
            <a:r>
              <a:rPr lang="en-US" sz="2400" dirty="0"/>
              <a:t> that extracts data from unofficial transcript (i.e. courses taken) and joins with mapping, majors/minors</a:t>
            </a:r>
          </a:p>
          <a:p>
            <a:pPr lvl="1"/>
            <a:r>
              <a:rPr lang="en-US" sz="2400" dirty="0"/>
              <a:t>Build </a:t>
            </a:r>
            <a:r>
              <a:rPr lang="en-US" sz="2400" b="1" dirty="0"/>
              <a:t>authenticated frontend </a:t>
            </a:r>
            <a:r>
              <a:rPr lang="en-US" sz="2400" dirty="0"/>
              <a:t>for adviser to track student progress</a:t>
            </a:r>
          </a:p>
        </p:txBody>
      </p:sp>
    </p:spTree>
    <p:extLst>
      <p:ext uri="{BB962C8B-B14F-4D97-AF65-F5344CB8AC3E}">
        <p14:creationId xmlns:p14="http://schemas.microsoft.com/office/powerpoint/2010/main" val="775384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Hypothetical example</a:t>
            </a:r>
          </a:p>
        </p:txBody>
      </p:sp>
      <p:sp>
        <p:nvSpPr>
          <p:cNvPr id="3" name="Content Placeholder 2"/>
          <p:cNvSpPr>
            <a:spLocks noGrp="1"/>
          </p:cNvSpPr>
          <p:nvPr>
            <p:ph idx="1"/>
          </p:nvPr>
        </p:nvSpPr>
        <p:spPr>
          <a:xfrm>
            <a:off x="3468414" y="864108"/>
            <a:ext cx="8229600" cy="5221382"/>
          </a:xfrm>
        </p:spPr>
        <p:txBody>
          <a:bodyPr anchor="t">
            <a:normAutofit/>
          </a:bodyPr>
          <a:lstStyle/>
          <a:p>
            <a:r>
              <a:rPr lang="en-US" sz="2800" b="1" dirty="0"/>
              <a:t>Ideal:</a:t>
            </a:r>
            <a:r>
              <a:rPr lang="en-US" sz="2800" dirty="0"/>
              <a:t> we would like to build a plugin that sits on top of </a:t>
            </a:r>
            <a:r>
              <a:rPr lang="en-US" sz="2800" dirty="0" err="1"/>
              <a:t>Degreeworks</a:t>
            </a:r>
            <a:r>
              <a:rPr lang="en-US" sz="2800" dirty="0"/>
              <a:t> and does everything for us, but that won’t work because of FERPA concerns</a:t>
            </a:r>
          </a:p>
          <a:p>
            <a:r>
              <a:rPr lang="en-US" sz="2800" b="1" dirty="0"/>
              <a:t>Actual strategy:</a:t>
            </a:r>
            <a:endParaRPr lang="en-US" sz="2800" dirty="0"/>
          </a:p>
          <a:p>
            <a:pPr lvl="1"/>
            <a:r>
              <a:rPr lang="en-US" sz="2400" dirty="0"/>
              <a:t>Define </a:t>
            </a:r>
            <a:r>
              <a:rPr lang="en-US" sz="2400" b="1" dirty="0"/>
              <a:t>mapping</a:t>
            </a:r>
            <a:r>
              <a:rPr lang="en-US" sz="2400" dirty="0"/>
              <a:t> from course numbers to major/minor designation</a:t>
            </a:r>
          </a:p>
          <a:p>
            <a:pPr lvl="1"/>
            <a:r>
              <a:rPr lang="en-US" sz="2400" dirty="0"/>
              <a:t>Use historical data to determine the rotation on which classes are offered</a:t>
            </a:r>
          </a:p>
          <a:p>
            <a:pPr lvl="1"/>
            <a:r>
              <a:rPr lang="en-US" sz="2400" b="1" dirty="0"/>
              <a:t>Export</a:t>
            </a:r>
            <a:r>
              <a:rPr lang="en-US" sz="2400" dirty="0"/>
              <a:t> CSV of all advisees from </a:t>
            </a:r>
            <a:r>
              <a:rPr lang="en-US" sz="2400" dirty="0" err="1"/>
              <a:t>Degreeworks</a:t>
            </a:r>
            <a:endParaRPr lang="en-US" sz="2400" dirty="0"/>
          </a:p>
          <a:p>
            <a:pPr lvl="1"/>
            <a:r>
              <a:rPr lang="en-US" sz="2400" dirty="0"/>
              <a:t>Build a </a:t>
            </a:r>
            <a:r>
              <a:rPr lang="en-US" sz="2400" b="1" dirty="0"/>
              <a:t>parser</a:t>
            </a:r>
            <a:r>
              <a:rPr lang="en-US" sz="2400" dirty="0"/>
              <a:t> that extracts data from unofficial transcript (i.e. courses taken) and joins with mapping, majors/minors</a:t>
            </a:r>
          </a:p>
          <a:p>
            <a:pPr lvl="1"/>
            <a:r>
              <a:rPr lang="en-US" sz="2400" dirty="0">
                <a:effectLst>
                  <a:glow rad="228600">
                    <a:schemeClr val="accent3">
                      <a:satMod val="175000"/>
                      <a:alpha val="40000"/>
                    </a:schemeClr>
                  </a:glow>
                </a:effectLst>
              </a:rPr>
              <a:t>Build </a:t>
            </a:r>
            <a:r>
              <a:rPr lang="en-US" sz="2400" b="1" dirty="0">
                <a:effectLst>
                  <a:glow rad="228600">
                    <a:schemeClr val="accent3">
                      <a:satMod val="175000"/>
                      <a:alpha val="40000"/>
                    </a:schemeClr>
                  </a:glow>
                </a:effectLst>
              </a:rPr>
              <a:t>authenticated frontend </a:t>
            </a:r>
            <a:r>
              <a:rPr lang="en-US" sz="2400" dirty="0">
                <a:effectLst>
                  <a:glow rad="228600">
                    <a:schemeClr val="accent3">
                      <a:satMod val="175000"/>
                      <a:alpha val="40000"/>
                    </a:schemeClr>
                  </a:glow>
                </a:effectLst>
              </a:rPr>
              <a:t>for adviser to track student progress</a:t>
            </a:r>
          </a:p>
        </p:txBody>
      </p:sp>
    </p:spTree>
    <p:extLst>
      <p:ext uri="{BB962C8B-B14F-4D97-AF65-F5344CB8AC3E}">
        <p14:creationId xmlns:p14="http://schemas.microsoft.com/office/powerpoint/2010/main" val="1068398972"/>
      </p:ext>
    </p:extLst>
  </p:cSld>
  <p:clrMapOvr>
    <a:masterClrMapping/>
  </p:clrMapOvr>
</p:sld>
</file>

<file path=ppt/theme/theme1.xml><?xml version="1.0" encoding="utf-8"?>
<a:theme xmlns:a="http://schemas.openxmlformats.org/drawingml/2006/main" name="Frame">
  <a:themeElements>
    <a:clrScheme name="Frame">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18A1B607-7BAE-46D6-8090-545AC7BDD7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{44CAA6D2-73C3-084C-8F3A-B537DB3AE7AC}tf10001124</Template>
  <TotalTime>799</TotalTime>
  <Words>1057</Words>
  <Application>Microsoft Macintosh PowerPoint</Application>
  <PresentationFormat>Widescreen</PresentationFormat>
  <Paragraphs>157</Paragraphs>
  <Slides>21</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Corbel</vt:lpstr>
      <vt:lpstr>Wingdings 2</vt:lpstr>
      <vt:lpstr>Frame</vt:lpstr>
      <vt:lpstr>Intro to Coding with Python– Designing</vt:lpstr>
      <vt:lpstr>Plan for Today</vt:lpstr>
      <vt:lpstr>Hypothetical example</vt:lpstr>
      <vt:lpstr>Hypothetical example</vt:lpstr>
      <vt:lpstr>Hypothetical example</vt:lpstr>
      <vt:lpstr>Hypothetical example</vt:lpstr>
      <vt:lpstr>Hypothetical example</vt:lpstr>
      <vt:lpstr>Hypothetical example</vt:lpstr>
      <vt:lpstr>Hypothetical example</vt:lpstr>
      <vt:lpstr>Discussion</vt:lpstr>
      <vt:lpstr>User-centered design framework</vt:lpstr>
      <vt:lpstr>Defining your audience</vt:lpstr>
      <vt:lpstr>Semi-structured interviews</vt:lpstr>
      <vt:lpstr>Defining your audience</vt:lpstr>
      <vt:lpstr>Hierarchical task analysis</vt:lpstr>
      <vt:lpstr>Task analysis example</vt:lpstr>
      <vt:lpstr>Defining your audience</vt:lpstr>
      <vt:lpstr>Personas</vt:lpstr>
      <vt:lpstr>Personas</vt:lpstr>
      <vt:lpstr>Activity: personas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for Everyone – Welcome!</dc:title>
  <dc:creator>Mosca, Ab</dc:creator>
  <cp:lastModifiedBy>Mosca, Ab E.</cp:lastModifiedBy>
  <cp:revision>46</cp:revision>
  <dcterms:created xsi:type="dcterms:W3CDTF">2023-08-03T18:49:17Z</dcterms:created>
  <dcterms:modified xsi:type="dcterms:W3CDTF">2024-04-03T14:15:21Z</dcterms:modified>
</cp:coreProperties>
</file>

<file path=docProps/thumbnail.jpeg>
</file>